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5" r:id="rId2"/>
    <p:sldId id="270" r:id="rId3"/>
    <p:sldId id="292" r:id="rId4"/>
    <p:sldId id="271" r:id="rId5"/>
    <p:sldId id="29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93" r:id="rId19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2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A4F2-1CCB-42D7-BF6E-235DB109BE3A}" type="datetimeFigureOut">
              <a:rPr lang="fr-CH" smtClean="0"/>
              <a:t>10.03.2022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2103A-1924-46BF-A675-2300A64021C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31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50732-1793-40E6-8CE1-0A4D9BECD54A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378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7674-5A17-4A25-BB9C-781080FED9FA}" type="datetime1">
              <a:rPr lang="fr-CH" smtClean="0"/>
              <a:t>10.03.2022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0CDB-7478-4B00-BE19-83B08A9A9422}" type="datetime1">
              <a:rPr lang="fr-CH" smtClean="0"/>
              <a:t>10.03.2022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F8B71-5EE9-40DE-BACB-1B72BCBEC572}" type="datetime1">
              <a:rPr lang="fr-CH" smtClean="0"/>
              <a:t>10.03.2022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06492-838B-4A29-A70C-386CFEFBB10F}" type="datetime1">
              <a:rPr lang="fr-CH" smtClean="0"/>
              <a:t>10.03.2022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E692-3885-4FF9-9A89-0D1A5EDC30FB}" type="datetime1">
              <a:rPr lang="fr-CH" smtClean="0"/>
              <a:t>10.03.2022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8EED38D-140A-491E-A46E-FA87756CDE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CB40A6-5828-48F6-A5E0-742A2F0E99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CBA9871-A6BE-46E4-8F3D-F4AC250086E5}" type="datetime1">
              <a:rPr lang="fr-CH" smtClean="0"/>
              <a:t>10.03.2022</a:t>
            </a:fld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49F99B-913E-4485-B2D0-F85B9F23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975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4865" y="1939620"/>
            <a:ext cx="644366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7853" y="2609969"/>
            <a:ext cx="6115684" cy="232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DAE4-BF0C-45C1-9D16-426AD34748B6}" type="datetime1">
              <a:rPr lang="fr-CH" smtClean="0"/>
              <a:t>10.03.2022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1885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0D5157A-7062-4E18-A9F4-57AA65FC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</a:t>
            </a:fld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9EFBCB-30C2-4145-85B1-771D863F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" y="1114425"/>
            <a:ext cx="10692423" cy="5105399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D1EB7C8-4820-47B1-AE1C-27A705D6D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5100" y="3248025"/>
            <a:ext cx="7010400" cy="2215991"/>
          </a:xfrm>
        </p:spPr>
        <p:txBody>
          <a:bodyPr/>
          <a:lstStyle/>
          <a:p>
            <a:pPr algn="l"/>
            <a:r>
              <a:rPr lang="fr-CH" sz="7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Alterspolitische</a:t>
            </a:r>
            <a:r>
              <a:rPr lang="fr-CH" sz="7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Agenda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C5455C-7DB4-43B0-A163-0F83CC86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17879" y="1816759"/>
            <a:ext cx="8774403" cy="5590633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35"/>
              </a:spcBef>
              <a:tabLst>
                <a:tab pos="299085" algn="l"/>
                <a:tab pos="299720" algn="l"/>
              </a:tabLst>
            </a:pPr>
            <a:r>
              <a:rPr sz="2400" b="1" spc="-5" dirty="0">
                <a:latin typeface="Tahoma"/>
                <a:cs typeface="Tahoma"/>
              </a:rPr>
              <a:t>Qualität</a:t>
            </a:r>
            <a:r>
              <a:rPr sz="2400" spc="-5" dirty="0">
                <a:latin typeface="Tahoma"/>
                <a:cs typeface="Tahoma"/>
              </a:rPr>
              <a:t>:</a:t>
            </a:r>
            <a:endParaRPr sz="2400" dirty="0">
              <a:latin typeface="Tahoma"/>
              <a:cs typeface="Tahoma"/>
            </a:endParaRPr>
          </a:p>
          <a:p>
            <a:pPr marL="363538" lvl="1" indent="-284163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2000" spc="-5" dirty="0">
                <a:latin typeface="Tahoma"/>
                <a:cs typeface="Tahoma"/>
              </a:rPr>
              <a:t>Medikamentenverbrauch in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Heimen</a:t>
            </a:r>
            <a:endParaRPr sz="2000" dirty="0">
              <a:latin typeface="Tahoma"/>
              <a:cs typeface="Tahoma"/>
            </a:endParaRPr>
          </a:p>
          <a:p>
            <a:pPr marL="363538" lvl="1" indent="-284163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2000" spc="-5" dirty="0">
                <a:latin typeface="Tahoma"/>
                <a:cs typeface="Tahoma"/>
              </a:rPr>
              <a:t>Qualitätsindikatoren</a:t>
            </a:r>
            <a:endParaRPr sz="2000" dirty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spcBef>
                <a:spcPts val="800"/>
              </a:spcBef>
              <a:tabLst>
                <a:tab pos="299085" algn="l"/>
                <a:tab pos="299720" algn="l"/>
              </a:tabLst>
            </a:pPr>
            <a:r>
              <a:rPr sz="2400" b="1" spc="-5" dirty="0">
                <a:latin typeface="Tahoma"/>
                <a:cs typeface="Tahoma"/>
              </a:rPr>
              <a:t>Spitäler</a:t>
            </a:r>
            <a:r>
              <a:rPr sz="2400" spc="-5" dirty="0">
                <a:latin typeface="Tahoma"/>
                <a:cs typeface="Tahoma"/>
              </a:rPr>
              <a:t>:</a:t>
            </a:r>
            <a:endParaRPr sz="2400" dirty="0">
              <a:latin typeface="Tahoma"/>
              <a:cs typeface="Tahoma"/>
            </a:endParaRPr>
          </a:p>
          <a:p>
            <a:pPr marL="363538" lvl="1" indent="-284163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041400" algn="l"/>
                <a:tab pos="1077913" algn="l"/>
              </a:tabLst>
            </a:pPr>
            <a:r>
              <a:rPr sz="2000" spc="-5" dirty="0">
                <a:latin typeface="Tahoma"/>
                <a:cs typeface="Tahoma"/>
              </a:rPr>
              <a:t>Rationierung </a:t>
            </a:r>
            <a:r>
              <a:rPr sz="2000" dirty="0">
                <a:latin typeface="Tahoma"/>
                <a:cs typeface="Tahoma"/>
              </a:rPr>
              <a:t>von </a:t>
            </a:r>
            <a:r>
              <a:rPr sz="2000" spc="-5" dirty="0">
                <a:latin typeface="Tahoma"/>
                <a:cs typeface="Tahoma"/>
              </a:rPr>
              <a:t>Leistungen </a:t>
            </a:r>
            <a:r>
              <a:rPr sz="2000" dirty="0">
                <a:latin typeface="Tahoma"/>
                <a:cs typeface="Tahoma"/>
              </a:rPr>
              <a:t>bei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Senioren</a:t>
            </a:r>
            <a:endParaRPr sz="2000" dirty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spcBef>
                <a:spcPts val="800"/>
              </a:spcBef>
              <a:tabLst>
                <a:tab pos="299085" algn="l"/>
                <a:tab pos="299720" algn="l"/>
              </a:tabLst>
            </a:pPr>
            <a:r>
              <a:rPr sz="2400" b="1" spc="-5" dirty="0">
                <a:latin typeface="Tahoma"/>
                <a:cs typeface="Tahoma"/>
              </a:rPr>
              <a:t>Prävention</a:t>
            </a:r>
            <a:r>
              <a:rPr sz="2400" spc="-5" dirty="0">
                <a:latin typeface="Tahoma"/>
                <a:cs typeface="Tahoma"/>
              </a:rPr>
              <a:t>:</a:t>
            </a:r>
            <a:endParaRPr sz="2400" dirty="0">
              <a:latin typeface="Tahoma"/>
              <a:cs typeface="Tahoma"/>
            </a:endParaRPr>
          </a:p>
          <a:p>
            <a:pPr marL="284163" marR="393065" lvl="1" indent="-284163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2000" spc="-5" dirty="0">
                <a:latin typeface="Tahoma"/>
                <a:cs typeface="Tahoma"/>
              </a:rPr>
              <a:t>Umsetzung </a:t>
            </a:r>
            <a:r>
              <a:rPr sz="2000" dirty="0">
                <a:latin typeface="Tahoma"/>
                <a:cs typeface="Tahoma"/>
              </a:rPr>
              <a:t>von </a:t>
            </a:r>
            <a:r>
              <a:rPr sz="2000" spc="-5" dirty="0">
                <a:latin typeface="Tahoma"/>
                <a:cs typeface="Tahoma"/>
              </a:rPr>
              <a:t>Präventionsprojekten </a:t>
            </a:r>
            <a:r>
              <a:rPr sz="2000" spc="-15" dirty="0">
                <a:latin typeface="Tahoma"/>
                <a:cs typeface="Tahoma"/>
              </a:rPr>
              <a:t>in </a:t>
            </a:r>
            <a:r>
              <a:rPr sz="2000" spc="-5" dirty="0">
                <a:latin typeface="Tahoma"/>
                <a:cs typeface="Tahoma"/>
              </a:rPr>
              <a:t>den  Gemeinden</a:t>
            </a:r>
            <a:endParaRPr lang="de-CH" sz="2000" spc="-5" dirty="0">
              <a:latin typeface="Tahoma"/>
              <a:cs typeface="Tahoma"/>
            </a:endParaRPr>
          </a:p>
          <a:p>
            <a:pPr marL="0" marR="393065" lvl="1">
              <a:lnSpc>
                <a:spcPct val="100000"/>
              </a:lnSpc>
              <a:spcBef>
                <a:spcPts val="700"/>
              </a:spcBef>
              <a:tabLst>
                <a:tab pos="1040765" algn="l"/>
                <a:tab pos="1041400" algn="l"/>
              </a:tabLst>
            </a:pPr>
            <a:r>
              <a:rPr lang="de-CH" sz="24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Betreuung:</a:t>
            </a:r>
          </a:p>
          <a:p>
            <a:pPr marL="363538" marR="393065" lvl="1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254125" algn="l"/>
                <a:tab pos="1347788" algn="l"/>
              </a:tabLst>
            </a:pPr>
            <a:r>
              <a:rPr lang="de-CH" sz="2400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Finanzierung der Betreuungskosten</a:t>
            </a:r>
          </a:p>
          <a:p>
            <a:pPr marL="755650" marR="393065" lvl="1">
              <a:lnSpc>
                <a:spcPct val="100000"/>
              </a:lnSpc>
              <a:spcBef>
                <a:spcPts val="700"/>
              </a:spcBef>
              <a:tabLst>
                <a:tab pos="1040765" algn="l"/>
                <a:tab pos="1041400" algn="l"/>
              </a:tabLst>
            </a:pPr>
            <a:endParaRPr lang="de-CH" sz="2000" spc="-5" dirty="0">
              <a:latin typeface="Tahoma"/>
              <a:cs typeface="Tahoma"/>
            </a:endParaRPr>
          </a:p>
          <a:p>
            <a:pPr marL="755650" marR="393065" lvl="1">
              <a:lnSpc>
                <a:spcPct val="100000"/>
              </a:lnSpc>
              <a:spcBef>
                <a:spcPts val="700"/>
              </a:spcBef>
              <a:tabLst>
                <a:tab pos="1040765" algn="l"/>
                <a:tab pos="1041400" algn="l"/>
              </a:tabLst>
            </a:pPr>
            <a:r>
              <a:rPr lang="de-CH" sz="20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Aktives beobachten in den Kantonen und Gemeinden - Umsetzung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  <a:p>
            <a:pPr marL="1021080">
              <a:lnSpc>
                <a:spcPct val="100000"/>
              </a:lnSpc>
              <a:spcBef>
                <a:spcPts val="2105"/>
              </a:spcBef>
            </a:pPr>
            <a:endParaRPr lang="fr-CH" sz="1800" b="1" spc="-5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39583" y="531876"/>
            <a:ext cx="2552700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806CC8D-145B-4532-A332-DD017B45DC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180" y="1315575"/>
            <a:ext cx="34795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chemeClr val="tx1"/>
                </a:solidFill>
              </a:rPr>
              <a:t>G</a:t>
            </a:r>
            <a:r>
              <a:rPr sz="3200" spc="-20" dirty="0">
                <a:solidFill>
                  <a:schemeClr val="tx1"/>
                </a:solidFill>
              </a:rPr>
              <a:t>es</a:t>
            </a:r>
            <a:r>
              <a:rPr sz="3200" spc="-10" dirty="0">
                <a:solidFill>
                  <a:schemeClr val="tx1"/>
                </a:solidFill>
              </a:rPr>
              <a:t>un</a:t>
            </a:r>
            <a:r>
              <a:rPr sz="3200" spc="-5" dirty="0">
                <a:solidFill>
                  <a:schemeClr val="tx1"/>
                </a:solidFill>
              </a:rPr>
              <a:t>d</a:t>
            </a:r>
            <a:r>
              <a:rPr sz="3200" spc="-10" dirty="0">
                <a:solidFill>
                  <a:schemeClr val="tx1"/>
                </a:solidFill>
              </a:rPr>
              <a:t>h</a:t>
            </a:r>
            <a:r>
              <a:rPr sz="3200" spc="10" dirty="0">
                <a:solidFill>
                  <a:schemeClr val="tx1"/>
                </a:solidFill>
              </a:rPr>
              <a:t>e</a:t>
            </a:r>
            <a:r>
              <a:rPr sz="3200" spc="-10" dirty="0">
                <a:solidFill>
                  <a:schemeClr val="tx1"/>
                </a:solidFill>
              </a:rPr>
              <a:t>i</a:t>
            </a:r>
            <a:r>
              <a:rPr sz="3200" spc="-5" dirty="0">
                <a:solidFill>
                  <a:schemeClr val="tx1"/>
                </a:solidFill>
              </a:rPr>
              <a:t>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E62658-EC11-41E6-902C-8CA54EBC6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7216" y="5900109"/>
            <a:ext cx="1189368" cy="12192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4CA788-CD67-41B5-97FF-A074953A6E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10</a:t>
            </a:fld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7FFB23-4D9F-4A3E-9FD8-3D3E325045F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DA208B-40B8-48C3-82CF-2EC5E201C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F6D95F-CD64-4AA9-9E91-1110DF233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9F99F2-2342-4A1E-B18E-7950E12F4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251700" y="428625"/>
            <a:ext cx="2619755" cy="1161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9500" y="1724025"/>
            <a:ext cx="9161038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/>
                <a:cs typeface="Tahoma"/>
              </a:rPr>
              <a:t>Faire </a:t>
            </a:r>
            <a:r>
              <a:rPr sz="2000" spc="-5" dirty="0">
                <a:latin typeface="Tahoma"/>
                <a:cs typeface="Tahoma"/>
              </a:rPr>
              <a:t>Anstellungsbedingnungen für Care-Givers  </a:t>
            </a:r>
            <a:r>
              <a:rPr sz="2000" dirty="0">
                <a:latin typeface="Tahoma"/>
                <a:cs typeface="Tahoma"/>
              </a:rPr>
              <a:t>privater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Spitexorganisationen</a:t>
            </a:r>
            <a:endParaRPr sz="2000" dirty="0">
              <a:latin typeface="Tahoma"/>
              <a:cs typeface="Tahoma"/>
            </a:endParaRPr>
          </a:p>
          <a:p>
            <a:pPr marL="299085" marR="7810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Verbesserung </a:t>
            </a:r>
            <a:r>
              <a:rPr sz="2000" spc="5" dirty="0">
                <a:latin typeface="Tahoma"/>
                <a:cs typeface="Tahoma"/>
              </a:rPr>
              <a:t>der </a:t>
            </a:r>
            <a:r>
              <a:rPr sz="2000" spc="-5" dirty="0">
                <a:latin typeface="Tahoma"/>
                <a:cs typeface="Tahoma"/>
              </a:rPr>
              <a:t>Palliativ-Pflege </a:t>
            </a:r>
            <a:r>
              <a:rPr sz="2000" dirty="0">
                <a:latin typeface="Tahoma"/>
                <a:cs typeface="Tahoma"/>
              </a:rPr>
              <a:t>– </a:t>
            </a:r>
            <a:r>
              <a:rPr sz="2000" spc="-5" dirty="0">
                <a:latin typeface="Tahoma"/>
                <a:cs typeface="Tahoma"/>
              </a:rPr>
              <a:t>zusätzliche  Hospize </a:t>
            </a:r>
            <a:r>
              <a:rPr sz="2000" spc="-15" dirty="0">
                <a:latin typeface="Tahoma"/>
                <a:cs typeface="Tahoma"/>
              </a:rPr>
              <a:t>in </a:t>
            </a:r>
            <a:r>
              <a:rPr sz="2000" spc="5" dirty="0">
                <a:latin typeface="Tahoma"/>
                <a:cs typeface="Tahoma"/>
              </a:rPr>
              <a:t>den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Kantonen</a:t>
            </a:r>
            <a:endParaRPr sz="2000" dirty="0">
              <a:latin typeface="Tahoma"/>
              <a:cs typeface="Tahoma"/>
            </a:endParaRPr>
          </a:p>
          <a:p>
            <a:pPr marL="29908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/>
                <a:cs typeface="Tahoma"/>
              </a:rPr>
              <a:t>Genügend </a:t>
            </a:r>
            <a:r>
              <a:rPr sz="2000" spc="-5" dirty="0">
                <a:latin typeface="Tahoma"/>
                <a:cs typeface="Tahoma"/>
              </a:rPr>
              <a:t>Lehrstellen in der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Pflege</a:t>
            </a:r>
            <a:endParaRPr sz="2000" dirty="0">
              <a:latin typeface="Tahoma"/>
              <a:cs typeface="Tahoma"/>
            </a:endParaRPr>
          </a:p>
          <a:p>
            <a:pPr marL="29908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Pflegeoffensive </a:t>
            </a:r>
            <a:r>
              <a:rPr sz="2000" dirty="0" err="1">
                <a:latin typeface="Tahoma"/>
                <a:cs typeface="Tahoma"/>
              </a:rPr>
              <a:t>mit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 err="1">
                <a:latin typeface="Tahoma"/>
                <a:cs typeface="Tahoma"/>
              </a:rPr>
              <a:t>Ausbildungsbeiträgen</a:t>
            </a:r>
            <a:endParaRPr lang="fr-CH" sz="2000" spc="-5" dirty="0">
              <a:latin typeface="Tahoma"/>
              <a:cs typeface="Tahoma"/>
            </a:endParaRPr>
          </a:p>
          <a:p>
            <a:pPr marL="29908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CH" sz="2000" spc="-5" dirty="0" err="1">
                <a:latin typeface="Tahoma"/>
                <a:cs typeface="Tahoma"/>
              </a:rPr>
              <a:t>Entlastung</a:t>
            </a:r>
            <a:r>
              <a:rPr lang="fr-CH" sz="2000" spc="-5" dirty="0">
                <a:latin typeface="Tahoma"/>
                <a:cs typeface="Tahoma"/>
              </a:rPr>
              <a:t> </a:t>
            </a:r>
            <a:r>
              <a:rPr lang="fr-CH" sz="2000" spc="-5" dirty="0" err="1">
                <a:latin typeface="Tahoma"/>
                <a:cs typeface="Tahoma"/>
              </a:rPr>
              <a:t>pflegende</a:t>
            </a:r>
            <a:r>
              <a:rPr lang="fr-CH" sz="2000" spc="-5" dirty="0">
                <a:latin typeface="Tahoma"/>
                <a:cs typeface="Tahoma"/>
              </a:rPr>
              <a:t> </a:t>
            </a:r>
            <a:r>
              <a:rPr lang="fr-CH" sz="2000" spc="-5" dirty="0" err="1">
                <a:latin typeface="Tahoma"/>
                <a:cs typeface="Tahoma"/>
              </a:rPr>
              <a:t>Angehörige</a:t>
            </a:r>
            <a:endParaRPr lang="fr-CH" sz="2000" spc="-5" dirty="0">
              <a:latin typeface="Tahoma"/>
              <a:cs typeface="Tahoma"/>
            </a:endParaRPr>
          </a:p>
          <a:p>
            <a:pPr marL="29908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CH" sz="2000" spc="-5" dirty="0" err="1">
                <a:latin typeface="Tahoma"/>
                <a:cs typeface="Tahoma"/>
              </a:rPr>
              <a:t>Kostensenkungspaket</a:t>
            </a:r>
            <a:r>
              <a:rPr lang="fr-CH" sz="2000" spc="-5" dirty="0">
                <a:latin typeface="Tahoma"/>
                <a:cs typeface="Tahoma"/>
              </a:rPr>
              <a:t>  2</a:t>
            </a:r>
          </a:p>
          <a:p>
            <a:pPr marL="29908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CH" sz="2000" spc="-5" dirty="0">
                <a:latin typeface="Tahoma"/>
                <a:cs typeface="Tahoma"/>
              </a:rPr>
              <a:t>Alter </a:t>
            </a:r>
            <a:r>
              <a:rPr lang="fr-CH" sz="2000" spc="-5" dirty="0" err="1">
                <a:latin typeface="Tahoma"/>
                <a:cs typeface="Tahoma"/>
              </a:rPr>
              <a:t>und</a:t>
            </a:r>
            <a:r>
              <a:rPr lang="fr-CH" sz="2000" spc="-5" dirty="0">
                <a:latin typeface="Tahoma"/>
                <a:cs typeface="Tahoma"/>
              </a:rPr>
              <a:t> </a:t>
            </a:r>
            <a:r>
              <a:rPr lang="fr-CH" sz="2000" spc="-5" dirty="0" err="1">
                <a:latin typeface="Tahoma"/>
                <a:cs typeface="Tahoma"/>
              </a:rPr>
              <a:t>Sucht</a:t>
            </a:r>
            <a:endParaRPr lang="fr-CH" sz="2000" spc="-5" dirty="0">
              <a:latin typeface="Tahoma"/>
              <a:cs typeface="Tahoma"/>
            </a:endParaRPr>
          </a:p>
          <a:p>
            <a:pPr marL="29908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CH" sz="2000" spc="-5" dirty="0" err="1">
                <a:latin typeface="Tahoma"/>
                <a:cs typeface="Tahoma"/>
              </a:rPr>
              <a:t>Widerspruchslösung</a:t>
            </a:r>
            <a:r>
              <a:rPr lang="fr-CH" sz="2000" spc="-5" dirty="0">
                <a:latin typeface="Tahoma"/>
                <a:cs typeface="Tahoma"/>
              </a:rPr>
              <a:t> </a:t>
            </a:r>
            <a:r>
              <a:rPr lang="fr-CH" sz="2000" spc="-5" dirty="0" err="1">
                <a:latin typeface="Tahoma"/>
                <a:cs typeface="Tahoma"/>
              </a:rPr>
              <a:t>Organspende</a:t>
            </a:r>
            <a:endParaRPr lang="fr-CH" sz="2000" spc="-5" dirty="0">
              <a:latin typeface="Tahoma"/>
              <a:cs typeface="Tahoma"/>
            </a:endParaRPr>
          </a:p>
          <a:p>
            <a:pPr marL="29908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CH" sz="2000" spc="-5" dirty="0" err="1">
                <a:latin typeface="Tahoma"/>
                <a:cs typeface="Tahoma"/>
              </a:rPr>
              <a:t>Einheitliche</a:t>
            </a:r>
            <a:r>
              <a:rPr lang="fr-CH" sz="2000" spc="-5" dirty="0">
                <a:latin typeface="Tahoma"/>
                <a:cs typeface="Tahoma"/>
              </a:rPr>
              <a:t> </a:t>
            </a:r>
            <a:r>
              <a:rPr lang="fr-CH" sz="2000" spc="-5" dirty="0" err="1">
                <a:latin typeface="Tahoma"/>
                <a:cs typeface="Tahoma"/>
              </a:rPr>
              <a:t>Finanzierung</a:t>
            </a:r>
            <a:r>
              <a:rPr lang="fr-CH" sz="2000" spc="-5" dirty="0">
                <a:latin typeface="Tahoma"/>
                <a:cs typeface="Tahoma"/>
              </a:rPr>
              <a:t> ambulant </a:t>
            </a:r>
            <a:r>
              <a:rPr lang="fr-CH" sz="2000" spc="-5" dirty="0" err="1">
                <a:latin typeface="Tahoma"/>
                <a:cs typeface="Tahoma"/>
              </a:rPr>
              <a:t>unsd</a:t>
            </a:r>
            <a:r>
              <a:rPr lang="fr-CH" sz="2000" spc="-5" dirty="0">
                <a:latin typeface="Tahoma"/>
                <a:cs typeface="Tahoma"/>
              </a:rPr>
              <a:t> </a:t>
            </a:r>
            <a:r>
              <a:rPr lang="fr-CH" sz="2000" spc="-5" dirty="0" err="1">
                <a:latin typeface="Tahoma"/>
                <a:cs typeface="Tahoma"/>
              </a:rPr>
              <a:t>stationär</a:t>
            </a:r>
            <a:r>
              <a:rPr lang="fr-CH" sz="2000" spc="-5" dirty="0">
                <a:latin typeface="Tahoma"/>
                <a:cs typeface="Tahoma"/>
              </a:rPr>
              <a:t> (EFAS)</a:t>
            </a:r>
          </a:p>
          <a:p>
            <a:pPr marL="354965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de-CH" sz="2000" dirty="0">
                <a:latin typeface="Tahoma"/>
                <a:cs typeface="Tahoma"/>
              </a:rPr>
              <a:t>Informationsflyer Arzt - Patient</a:t>
            </a:r>
            <a:endParaRPr sz="2000" dirty="0">
              <a:latin typeface="Tahoma"/>
              <a:cs typeface="Tahoma"/>
            </a:endParaRPr>
          </a:p>
          <a:p>
            <a:pPr marL="1276985" marR="1710689">
              <a:lnSpc>
                <a:spcPct val="100000"/>
              </a:lnSpc>
            </a:pPr>
            <a:endParaRPr lang="fr-CH" sz="2000" b="1" spc="-5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1F011FB-3FAD-479C-A3AC-25906C3905A1}"/>
              </a:ext>
            </a:extLst>
          </p:cNvPr>
          <p:cNvSpPr txBox="1">
            <a:spLocks/>
          </p:cNvSpPr>
          <p:nvPr/>
        </p:nvSpPr>
        <p:spPr>
          <a:xfrm>
            <a:off x="1079500" y="1038225"/>
            <a:ext cx="2055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CH" kern="0" spc="5" dirty="0" err="1">
                <a:solidFill>
                  <a:schemeClr val="tx1"/>
                </a:solidFill>
              </a:rPr>
              <a:t>G</a:t>
            </a:r>
            <a:r>
              <a:rPr lang="fr-CH" kern="0" spc="-20" dirty="0" err="1">
                <a:solidFill>
                  <a:schemeClr val="tx1"/>
                </a:solidFill>
              </a:rPr>
              <a:t>es</a:t>
            </a:r>
            <a:r>
              <a:rPr lang="fr-CH" kern="0" spc="-10" dirty="0" err="1">
                <a:solidFill>
                  <a:schemeClr val="tx1"/>
                </a:solidFill>
              </a:rPr>
              <a:t>un</a:t>
            </a:r>
            <a:r>
              <a:rPr lang="fr-CH" kern="0" spc="-5" dirty="0" err="1">
                <a:solidFill>
                  <a:schemeClr val="tx1"/>
                </a:solidFill>
              </a:rPr>
              <a:t>d</a:t>
            </a:r>
            <a:r>
              <a:rPr lang="fr-CH" kern="0" spc="-10" dirty="0" err="1">
                <a:solidFill>
                  <a:schemeClr val="tx1"/>
                </a:solidFill>
              </a:rPr>
              <a:t>h</a:t>
            </a:r>
            <a:r>
              <a:rPr lang="fr-CH" kern="0" spc="10" dirty="0" err="1">
                <a:solidFill>
                  <a:schemeClr val="tx1"/>
                </a:solidFill>
              </a:rPr>
              <a:t>e</a:t>
            </a:r>
            <a:r>
              <a:rPr lang="fr-CH" kern="0" spc="-10" dirty="0" err="1">
                <a:solidFill>
                  <a:schemeClr val="tx1"/>
                </a:solidFill>
              </a:rPr>
              <a:t>i</a:t>
            </a:r>
            <a:r>
              <a:rPr lang="fr-CH" kern="0" spc="-5" dirty="0" err="1">
                <a:solidFill>
                  <a:schemeClr val="tx1"/>
                </a:solidFill>
              </a:rPr>
              <a:t>t</a:t>
            </a:r>
            <a:endParaRPr lang="fr-CH" kern="0" spc="-5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A2BC5C-0324-496C-9663-EF53340B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70616" y="5595309"/>
            <a:ext cx="1189368" cy="12192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74900" y="5762625"/>
            <a:ext cx="641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Qualitatives Gesundheitswesen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8A9ECAC-AC80-4D1A-8944-C932D1CEBB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2855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11</a:t>
            </a:fld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2F1384-497A-4DE4-A0B5-8FC1B5698B2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D867A7-51CB-47C1-8450-2C873D052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1BC7CA-58FB-4CC6-9E76-EC19266C0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7B5834-FEC3-45A7-B182-98F6ABA32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700" y="2028825"/>
            <a:ext cx="8596603" cy="29296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ahoma"/>
                <a:cs typeface="Tahoma"/>
              </a:rPr>
              <a:t>Initiative </a:t>
            </a:r>
            <a:r>
              <a:rPr sz="2000" b="1" spc="5" dirty="0">
                <a:latin typeface="Tahoma"/>
                <a:cs typeface="Tahoma"/>
              </a:rPr>
              <a:t>für </a:t>
            </a:r>
            <a:r>
              <a:rPr sz="2000" b="1" spc="-5" dirty="0">
                <a:latin typeface="Tahoma"/>
                <a:cs typeface="Tahoma"/>
              </a:rPr>
              <a:t>ein eidgenössisches</a:t>
            </a:r>
            <a:r>
              <a:rPr sz="2000" b="1" spc="-8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Gesundheitsgesetz: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Tahoma"/>
              <a:cs typeface="Tahoma"/>
            </a:endParaRPr>
          </a:p>
          <a:p>
            <a:pPr marL="299085" marR="4857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Steigenden Krankenkassenprämien </a:t>
            </a:r>
            <a:r>
              <a:rPr sz="2000" dirty="0">
                <a:latin typeface="Tahoma"/>
                <a:cs typeface="Tahoma"/>
              </a:rPr>
              <a:t>– </a:t>
            </a:r>
            <a:r>
              <a:rPr sz="2000" spc="-5" dirty="0">
                <a:latin typeface="Tahoma"/>
                <a:cs typeface="Tahoma"/>
              </a:rPr>
              <a:t>grosse Sorge </a:t>
            </a:r>
            <a:r>
              <a:rPr sz="2000" spc="5" dirty="0">
                <a:latin typeface="Tahoma"/>
                <a:cs typeface="Tahoma"/>
              </a:rPr>
              <a:t>der  </a:t>
            </a:r>
            <a:r>
              <a:rPr sz="2000" spc="-5" dirty="0">
                <a:latin typeface="Tahoma"/>
                <a:cs typeface="Tahoma"/>
              </a:rPr>
              <a:t>Menschen</a:t>
            </a:r>
            <a:endParaRPr sz="20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/>
                <a:cs typeface="Tahoma"/>
              </a:rPr>
              <a:t>Jeder </a:t>
            </a:r>
            <a:r>
              <a:rPr sz="2000" spc="-5" dirty="0">
                <a:latin typeface="Tahoma"/>
                <a:cs typeface="Tahoma"/>
              </a:rPr>
              <a:t>Leistungserbringer schaut für seine eigenen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Vorteile</a:t>
            </a:r>
            <a:endParaRPr sz="20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Föderalismus</a:t>
            </a:r>
            <a:endParaRPr sz="2000" dirty="0">
              <a:latin typeface="Tahoma"/>
              <a:cs typeface="Tahoma"/>
            </a:endParaRPr>
          </a:p>
          <a:p>
            <a:pPr marL="299085" marR="13792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/>
                <a:cs typeface="Tahoma"/>
              </a:rPr>
              <a:t>Viele </a:t>
            </a:r>
            <a:r>
              <a:rPr sz="2000" spc="-5" dirty="0">
                <a:latin typeface="Tahoma"/>
                <a:cs typeface="Tahoma"/>
              </a:rPr>
              <a:t>ungelöste </a:t>
            </a:r>
            <a:r>
              <a:rPr sz="2000" dirty="0">
                <a:latin typeface="Tahoma"/>
                <a:cs typeface="Tahoma"/>
              </a:rPr>
              <a:t>Probleme – </a:t>
            </a:r>
            <a:r>
              <a:rPr sz="2000" spc="-5" dirty="0">
                <a:latin typeface="Tahoma"/>
                <a:cs typeface="Tahoma"/>
              </a:rPr>
              <a:t>Gerichtsentscheide,  Restkostenfinanzierung,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 err="1">
                <a:latin typeface="Tahoma"/>
                <a:cs typeface="Tahoma"/>
              </a:rPr>
              <a:t>Spitzenmedizin</a:t>
            </a:r>
            <a:r>
              <a:rPr sz="2000" spc="-5" dirty="0">
                <a:latin typeface="Tahoma"/>
                <a:cs typeface="Tahoma"/>
              </a:rPr>
              <a:t>)</a:t>
            </a:r>
            <a:br>
              <a:rPr lang="fr-CH" sz="800" spc="-5" dirty="0">
                <a:latin typeface="Tahoma"/>
                <a:cs typeface="Tahoma"/>
              </a:rPr>
            </a:br>
            <a:r>
              <a:rPr sz="2000" spc="-5" dirty="0" err="1">
                <a:latin typeface="Tahoma"/>
                <a:cs typeface="Tahoma"/>
              </a:rPr>
              <a:t>Keine</a:t>
            </a:r>
            <a:r>
              <a:rPr sz="2000" spc="-5" dirty="0">
                <a:latin typeface="Tahoma"/>
                <a:cs typeface="Tahoma"/>
              </a:rPr>
              <a:t> Steuerung </a:t>
            </a:r>
            <a:r>
              <a:rPr sz="2000" dirty="0">
                <a:latin typeface="Tahoma"/>
                <a:cs typeface="Tahoma"/>
              </a:rPr>
              <a:t>– Bund hat </a:t>
            </a:r>
            <a:r>
              <a:rPr sz="2000" spc="-5" dirty="0">
                <a:latin typeface="Tahoma"/>
                <a:cs typeface="Tahoma"/>
              </a:rPr>
              <a:t>keinen</a:t>
            </a:r>
            <a:r>
              <a:rPr sz="2000" spc="-1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Einfluss</a:t>
            </a:r>
          </a:p>
          <a:p>
            <a:pPr marL="299085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Selbstbedienungsmentalität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2028" y="608076"/>
            <a:ext cx="2619755" cy="115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826FC2ED-BE5F-4A89-A8AC-B882E6BA3F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180" y="1315575"/>
            <a:ext cx="2055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chemeClr val="tx1"/>
                </a:solidFill>
              </a:rPr>
              <a:t>G</a:t>
            </a:r>
            <a:r>
              <a:rPr spc="-20" dirty="0">
                <a:solidFill>
                  <a:schemeClr val="tx1"/>
                </a:solidFill>
              </a:rPr>
              <a:t>es</a:t>
            </a:r>
            <a:r>
              <a:rPr spc="-10" dirty="0">
                <a:solidFill>
                  <a:schemeClr val="tx1"/>
                </a:solidFill>
              </a:rPr>
              <a:t>un</a:t>
            </a:r>
            <a:r>
              <a:rPr spc="-5" dirty="0">
                <a:solidFill>
                  <a:schemeClr val="tx1"/>
                </a:solidFill>
              </a:rPr>
              <a:t>d</a:t>
            </a:r>
            <a:r>
              <a:rPr spc="-10" dirty="0">
                <a:solidFill>
                  <a:schemeClr val="tx1"/>
                </a:solidFill>
              </a:rPr>
              <a:t>h</a:t>
            </a:r>
            <a:r>
              <a:rPr spc="10" dirty="0">
                <a:solidFill>
                  <a:schemeClr val="tx1"/>
                </a:solidFill>
              </a:rPr>
              <a:t>e</a:t>
            </a:r>
            <a:r>
              <a:rPr spc="-10" dirty="0">
                <a:solidFill>
                  <a:schemeClr val="tx1"/>
                </a:solidFill>
              </a:rPr>
              <a:t>i</a:t>
            </a:r>
            <a:r>
              <a:rPr spc="-5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94486BE-A571-4C79-85DD-4D6A0CD86D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4379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12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2F7EFC-67C3-4843-A511-A11B3915A19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F8F94C-3DB3-4807-838A-E40BB1B6D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A4D354-B3BE-4689-87DE-CE1887C1A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F980422-6F67-4CCF-9766-2973CC878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1396999"/>
            <a:ext cx="6443668" cy="762838"/>
          </a:xfrm>
          <a:prstGeom prst="rect">
            <a:avLst/>
          </a:prstGeom>
        </p:spPr>
        <p:txBody>
          <a:bodyPr vert="horz" wrap="square" lIns="0" tIns="84900" rIns="0" bIns="0" rtlCol="0">
            <a:spAutoFit/>
          </a:bodyPr>
          <a:lstStyle/>
          <a:p>
            <a:pPr marL="575310" marR="508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solidFill>
                  <a:srgbClr val="000000"/>
                </a:solidFill>
              </a:rPr>
              <a:t>Initiative </a:t>
            </a:r>
            <a:r>
              <a:rPr sz="2200" spc="5" dirty="0">
                <a:solidFill>
                  <a:srgbClr val="000000"/>
                </a:solidFill>
              </a:rPr>
              <a:t>des </a:t>
            </a:r>
            <a:r>
              <a:rPr sz="2200" dirty="0">
                <a:solidFill>
                  <a:srgbClr val="000000"/>
                </a:solidFill>
              </a:rPr>
              <a:t>SVS </a:t>
            </a:r>
            <a:r>
              <a:rPr sz="2200" spc="-5" dirty="0">
                <a:solidFill>
                  <a:srgbClr val="000000"/>
                </a:solidFill>
              </a:rPr>
              <a:t>für ein </a:t>
            </a:r>
            <a:r>
              <a:rPr sz="2200" spc="-5" dirty="0" err="1">
                <a:solidFill>
                  <a:srgbClr val="000000"/>
                </a:solidFill>
              </a:rPr>
              <a:t>eidgenössisches</a:t>
            </a:r>
            <a:r>
              <a:rPr sz="2200" spc="-5" dirty="0">
                <a:solidFill>
                  <a:srgbClr val="000000"/>
                </a:solidFill>
              </a:rPr>
              <a:t>  </a:t>
            </a:r>
            <a:r>
              <a:rPr sz="2200" spc="-5" dirty="0" err="1">
                <a:solidFill>
                  <a:srgbClr val="000000"/>
                </a:solidFill>
              </a:rPr>
              <a:t>Gesundheitsgesetz</a:t>
            </a:r>
            <a:endParaRPr sz="22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55699" y="2486025"/>
            <a:ext cx="8044177" cy="32220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484"/>
              </a:spcBef>
              <a:tabLst>
                <a:tab pos="299085" algn="l"/>
                <a:tab pos="299720" algn="l"/>
              </a:tabLst>
            </a:pPr>
            <a:r>
              <a:rPr sz="2000" spc="-5" dirty="0"/>
              <a:t>Struktur eines eidg.</a:t>
            </a:r>
            <a:r>
              <a:rPr sz="2000" spc="5" dirty="0"/>
              <a:t> </a:t>
            </a:r>
            <a:r>
              <a:rPr sz="2000" spc="-5" dirty="0" err="1"/>
              <a:t>Gesundheitsgesetzes</a:t>
            </a:r>
            <a:endParaRPr sz="2000" spc="-5" dirty="0"/>
          </a:p>
          <a:p>
            <a:pPr marL="284163" lvl="1" indent="-284163" algn="l">
              <a:lnSpc>
                <a:spcPct val="150000"/>
              </a:lnSpc>
              <a:buFont typeface="Arial"/>
              <a:buChar char="•"/>
            </a:pPr>
            <a:r>
              <a:rPr spc="-5" dirty="0">
                <a:latin typeface="Tahoma"/>
                <a:cs typeface="Tahoma"/>
              </a:rPr>
              <a:t>Betreuungspfad</a:t>
            </a:r>
            <a:endParaRPr dirty="0">
              <a:latin typeface="Tahoma"/>
              <a:cs typeface="Tahoma"/>
            </a:endParaRPr>
          </a:p>
          <a:p>
            <a:pPr marL="284163" lvl="1" indent="-284163" algn="l">
              <a:lnSpc>
                <a:spcPct val="150000"/>
              </a:lnSpc>
              <a:buFont typeface="Arial"/>
              <a:buChar char="•"/>
            </a:pPr>
            <a:r>
              <a:rPr dirty="0">
                <a:latin typeface="Tahoma"/>
                <a:cs typeface="Tahoma"/>
              </a:rPr>
              <a:t>Bildung von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Versorgungsregionen</a:t>
            </a:r>
            <a:endParaRPr dirty="0">
              <a:latin typeface="Tahoma"/>
              <a:cs typeface="Tahoma"/>
            </a:endParaRPr>
          </a:p>
          <a:p>
            <a:pPr marL="284163" lvl="1" indent="-284163" algn="l">
              <a:lnSpc>
                <a:spcPct val="150000"/>
              </a:lnSpc>
              <a:buFont typeface="Arial"/>
              <a:buChar char="•"/>
            </a:pPr>
            <a:r>
              <a:rPr spc="-5" dirty="0">
                <a:latin typeface="Tahoma"/>
                <a:cs typeface="Tahoma"/>
              </a:rPr>
              <a:t>Definition der</a:t>
            </a:r>
            <a:r>
              <a:rPr spc="3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Leistungsmengen</a:t>
            </a:r>
            <a:endParaRPr dirty="0">
              <a:latin typeface="Tahoma"/>
              <a:cs typeface="Tahoma"/>
            </a:endParaRPr>
          </a:p>
          <a:p>
            <a:pPr marL="284163" lvl="1" indent="-284163" algn="l">
              <a:lnSpc>
                <a:spcPct val="150000"/>
              </a:lnSpc>
              <a:buFont typeface="Arial"/>
              <a:buChar char="•"/>
            </a:pPr>
            <a:r>
              <a:rPr spc="-5" dirty="0">
                <a:latin typeface="Tahoma"/>
                <a:cs typeface="Tahoma"/>
              </a:rPr>
              <a:t>Definition des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Leistungskataloges</a:t>
            </a:r>
            <a:endParaRPr dirty="0">
              <a:latin typeface="Tahoma"/>
              <a:cs typeface="Tahoma"/>
            </a:endParaRPr>
          </a:p>
          <a:p>
            <a:pPr marL="284163" lvl="1" indent="-284163" algn="l">
              <a:lnSpc>
                <a:spcPct val="150000"/>
              </a:lnSpc>
              <a:buFont typeface="Arial"/>
              <a:buChar char="•"/>
            </a:pPr>
            <a:r>
              <a:rPr dirty="0">
                <a:latin typeface="Tahoma"/>
                <a:cs typeface="Tahoma"/>
              </a:rPr>
              <a:t>Stärkung </a:t>
            </a:r>
            <a:r>
              <a:rPr spc="-5" dirty="0">
                <a:latin typeface="Tahoma"/>
                <a:cs typeface="Tahoma"/>
              </a:rPr>
              <a:t>der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Vorsorge</a:t>
            </a:r>
            <a:endParaRPr dirty="0">
              <a:latin typeface="Tahoma"/>
              <a:cs typeface="Tahoma"/>
            </a:endParaRPr>
          </a:p>
          <a:p>
            <a:pPr marL="284163" marR="5080" lvl="1" indent="-284163" algn="l">
              <a:lnSpc>
                <a:spcPct val="150000"/>
              </a:lnSpc>
              <a:buFont typeface="Arial"/>
              <a:buChar char="•"/>
            </a:pPr>
            <a:r>
              <a:rPr spc="-5" dirty="0">
                <a:latin typeface="Tahoma"/>
                <a:cs typeface="Tahoma"/>
              </a:rPr>
              <a:t>Regelung einer einheitlichen Finanzierung </a:t>
            </a:r>
            <a:r>
              <a:rPr dirty="0">
                <a:latin typeface="Tahoma"/>
                <a:cs typeface="Tahoma"/>
              </a:rPr>
              <a:t>ambulant </a:t>
            </a:r>
            <a:r>
              <a:rPr spc="-5" dirty="0">
                <a:latin typeface="Tahoma"/>
                <a:cs typeface="Tahoma"/>
              </a:rPr>
              <a:t>wie  stationär</a:t>
            </a:r>
            <a:endParaRPr dirty="0">
              <a:latin typeface="Tahoma"/>
              <a:cs typeface="Tahoma"/>
            </a:endParaRPr>
          </a:p>
          <a:p>
            <a:pPr marL="284163" lvl="1" indent="-284163" algn="l">
              <a:lnSpc>
                <a:spcPct val="150000"/>
              </a:lnSpc>
              <a:buFont typeface="Arial"/>
              <a:buChar char="•"/>
            </a:pPr>
            <a:r>
              <a:rPr spc="-5" dirty="0">
                <a:latin typeface="Tahoma"/>
                <a:cs typeface="Tahoma"/>
              </a:rPr>
              <a:t>Geregelte Aus- und</a:t>
            </a:r>
            <a:r>
              <a:rPr spc="3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Weiterbildung</a:t>
            </a:r>
            <a:endParaRPr dirty="0">
              <a:latin typeface="Tahoma"/>
              <a:cs typeface="Tahoma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4D2E36-B6F5-4737-B06C-E9B0F0B49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0" y="299122"/>
            <a:ext cx="2796394" cy="1633537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B1E6D63-FD5B-40E0-BC9D-8BEE136C30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2855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13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85318C-AD8E-4A82-9EB9-63ED25BB5E1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5BB5AE1-E26E-422D-A06F-ACB263846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E519AE-9117-4AD6-83C6-8B027DF81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D53EACF-4DD0-4174-A72B-0C460168F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3300" y="1114425"/>
            <a:ext cx="563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z="3200" spc="-5" dirty="0" err="1">
                <a:solidFill>
                  <a:schemeClr val="tx1"/>
                </a:solidFill>
              </a:rPr>
              <a:t>Wirtschaft</a:t>
            </a:r>
            <a:r>
              <a:rPr sz="3200" spc="-5" dirty="0">
                <a:solidFill>
                  <a:schemeClr val="tx1"/>
                </a:solidFill>
              </a:rPr>
              <a:t> und</a:t>
            </a:r>
            <a:r>
              <a:rPr sz="3200" spc="-45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Steuern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7BC3E7-3249-4610-8391-0DB691777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8216" y="5823909"/>
            <a:ext cx="1189368" cy="12192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45A1C5A-00EF-4CA7-B147-600B1FB9FF07}"/>
              </a:ext>
            </a:extLst>
          </p:cNvPr>
          <p:cNvSpPr txBox="1"/>
          <p:nvPr/>
        </p:nvSpPr>
        <p:spPr>
          <a:xfrm>
            <a:off x="1003300" y="1952625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Volksinitiative «7500 Franken an jede Person mit Schweizer Bürgerrecht (Helikoptergeld-Initiative)»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/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Parlamentarische Initiative «Besteuerung des Wohneigentums»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Volksinitiative «Für Ehe und Familie – gegen die Heiratsstrafe»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 der Verrechnungssteuer (Stärkung des Fremdkapital-marktes)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Abschaffung der Stempelsteuer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Laufende Aktualisierung der «SSR-Kennzahlen zum Alter in der Schweiz»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AHV-Renten und Teuerung</a:t>
            </a: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ntegrationsseminar &amp;quot;Steuerreform und AHV-Finanzierung – der Kuhhandel&amp;quot; -  Universität Luzern">
            <a:extLst>
              <a:ext uri="{FF2B5EF4-FFF2-40B4-BE49-F238E27FC236}">
                <a16:creationId xmlns:a16="http://schemas.microsoft.com/office/drawing/2014/main" id="{0D55F5F7-756C-4255-AD52-FBA7535B6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r="19172"/>
          <a:stretch/>
        </p:blipFill>
        <p:spPr bwMode="auto">
          <a:xfrm>
            <a:off x="7937500" y="276226"/>
            <a:ext cx="182155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F4A1D4-D26F-4AEC-A147-7FFD8B32A3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4379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14</a:t>
            </a:fld>
            <a:endParaRPr lang="fr-CH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3BC219-12AA-49BC-8F3E-6B79F18A511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AE72B2C-B6ED-4A22-9628-81DDF3D7F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32A4875-7B69-4FFE-B36D-A64E06380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0D0B755-F5FC-48B1-B093-FB211510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548" y="1210949"/>
            <a:ext cx="3981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</a:rPr>
              <a:t>Mobilität </a:t>
            </a:r>
            <a:r>
              <a:rPr spc="-15" dirty="0">
                <a:solidFill>
                  <a:schemeClr val="tx1"/>
                </a:solidFill>
              </a:rPr>
              <a:t>und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Wohnen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1548" y="1970008"/>
            <a:ext cx="6718934" cy="259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26769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Wohnen im </a:t>
            </a:r>
            <a:r>
              <a:rPr sz="2000" dirty="0">
                <a:latin typeface="Tahoma"/>
                <a:cs typeface="Tahoma"/>
              </a:rPr>
              <a:t>Alter – </a:t>
            </a:r>
            <a:r>
              <a:rPr sz="2000" spc="-10" dirty="0">
                <a:latin typeface="Tahoma"/>
                <a:cs typeface="Tahoma"/>
              </a:rPr>
              <a:t>Massenkündigungen </a:t>
            </a:r>
            <a:r>
              <a:rPr sz="2000" spc="-5" dirty="0">
                <a:latin typeface="Tahoma"/>
                <a:cs typeface="Tahoma"/>
              </a:rPr>
              <a:t>aus  Renditeüberlegungen betrifft </a:t>
            </a:r>
            <a:r>
              <a:rPr sz="2000" dirty="0">
                <a:latin typeface="Tahoma"/>
                <a:cs typeface="Tahoma"/>
              </a:rPr>
              <a:t>vor </a:t>
            </a:r>
            <a:r>
              <a:rPr sz="2000" spc="-5" dirty="0" err="1">
                <a:latin typeface="Tahoma"/>
                <a:cs typeface="Tahoma"/>
              </a:rPr>
              <a:t>allem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 err="1">
                <a:latin typeface="Tahoma"/>
                <a:cs typeface="Tahoma"/>
              </a:rPr>
              <a:t>Senioren</a:t>
            </a:r>
            <a:br>
              <a:rPr lang="fr-CH" sz="2000" spc="-5" dirty="0">
                <a:latin typeface="Tahoma"/>
                <a:cs typeface="Tahoma"/>
              </a:rPr>
            </a:br>
            <a:r>
              <a:rPr lang="fr-CH" sz="2000" spc="-5" dirty="0">
                <a:latin typeface="Tahoma"/>
                <a:cs typeface="Tahoma"/>
              </a:rPr>
              <a:t>  </a:t>
            </a:r>
            <a:endParaRPr sz="20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Genügend alternative Wohnformen im Alter </a:t>
            </a:r>
            <a:r>
              <a:rPr sz="2000" dirty="0">
                <a:latin typeface="Tahoma"/>
                <a:cs typeface="Tahoma"/>
              </a:rPr>
              <a:t>– </a:t>
            </a:r>
            <a:r>
              <a:rPr sz="2000" spc="-5" dirty="0">
                <a:latin typeface="Tahoma"/>
                <a:cs typeface="Tahoma"/>
              </a:rPr>
              <a:t>betreutes  und </a:t>
            </a:r>
            <a:r>
              <a:rPr sz="2000" spc="-5" dirty="0" err="1">
                <a:latin typeface="Tahoma"/>
                <a:cs typeface="Tahoma"/>
              </a:rPr>
              <a:t>begleitetes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 err="1">
                <a:latin typeface="Tahoma"/>
                <a:cs typeface="Tahoma"/>
              </a:rPr>
              <a:t>Wohnen</a:t>
            </a:r>
            <a:br>
              <a:rPr lang="fr-CH" sz="2000" spc="-5" dirty="0">
                <a:latin typeface="Tahoma"/>
                <a:cs typeface="Tahoma"/>
              </a:rPr>
            </a:br>
            <a:endParaRPr sz="20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Öffentlicher Verkehr muss altersgerechter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werden</a:t>
            </a:r>
            <a:endParaRPr sz="20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Barrierefreier Zugang im öffentlichen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Bereich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1100" y="5098146"/>
            <a:ext cx="6629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Missstände in Kantonen und Gemeinden  melden!</a:t>
            </a:r>
            <a:endParaRPr sz="20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93303" y="1716941"/>
            <a:ext cx="2374391" cy="1361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8EDCF2-7471-4594-A66D-239C334C5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94416" y="4764068"/>
            <a:ext cx="1189368" cy="1219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3CD50DB-0AD9-4561-8A63-FD1A4B770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304" y="333410"/>
            <a:ext cx="2374391" cy="1329659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0FB433F-770F-43D2-B401-B628D56C8A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4379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15</a:t>
            </a:fld>
            <a:endParaRPr lang="fr-CH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346BA4-8388-4ADD-B05B-8C005D69AA1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304064-3212-45CC-827B-2E97ACDB5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3556BEF-BEC0-4611-B668-83CCD53FD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478AAFC-F580-4AC8-9B47-94D42974C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41560" y="2333625"/>
            <a:ext cx="9258140" cy="38832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de-DE" sz="2000" spc="-5" dirty="0">
                <a:latin typeface="Tahoma"/>
                <a:cs typeface="Tahoma"/>
              </a:rPr>
              <a:t>Kostenloses Internet für EL-BezügerInnen</a:t>
            </a:r>
          </a:p>
          <a:p>
            <a:pPr marL="299085" indent="-28702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de-DE" sz="2000" spc="-5" dirty="0">
                <a:latin typeface="Tahoma"/>
                <a:cs typeface="Tahoma"/>
              </a:rPr>
              <a:t>Zugang zu öffentlichen Verkehrsmitteln für ältere Menschen</a:t>
            </a:r>
          </a:p>
          <a:p>
            <a:pPr marL="299085" indent="-28702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de-DE" sz="2000" spc="-5" dirty="0">
                <a:latin typeface="Tahoma"/>
                <a:cs typeface="Tahoma"/>
              </a:rPr>
              <a:t>Verbesserung der sozialen Integration durch das Internet</a:t>
            </a:r>
          </a:p>
          <a:p>
            <a:pPr marL="299085" indent="-28702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de-DE" sz="2000" spc="-5" dirty="0">
                <a:latin typeface="Tahoma"/>
                <a:cs typeface="Tahoma"/>
              </a:rPr>
              <a:t>Demonstration der Vorteile von Internet-"Offlinern</a:t>
            </a:r>
          </a:p>
          <a:p>
            <a:pPr marL="299085" indent="-28702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de-DE" sz="2000" spc="-5" dirty="0">
                <a:latin typeface="Tahoma"/>
                <a:cs typeface="Tahoma"/>
              </a:rPr>
              <a:t>Benutzerfreundliche Smartphone-Anwendungen</a:t>
            </a:r>
          </a:p>
          <a:p>
            <a:pPr marL="299085" indent="-28702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de-DE" sz="2000" spc="-5" dirty="0">
                <a:latin typeface="Tahoma"/>
                <a:cs typeface="Tahoma"/>
              </a:rPr>
              <a:t>Elektronisches Patientendossier</a:t>
            </a:r>
          </a:p>
          <a:p>
            <a:pPr marL="299085" indent="-28702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de-DE" sz="2000" spc="-5" dirty="0">
                <a:latin typeface="Tahoma"/>
                <a:cs typeface="Tahoma"/>
              </a:rPr>
              <a:t>Telemedizin, ein Plus für Senioren</a:t>
            </a:r>
          </a:p>
          <a:p>
            <a:pPr marL="299085" indent="-28702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de-DE" sz="2000" spc="-5" dirty="0">
                <a:latin typeface="Tahoma"/>
                <a:cs typeface="Tahoma"/>
              </a:rPr>
              <a:t>e-ID neuer Vorschlag im Jahr 2022</a:t>
            </a:r>
          </a:p>
          <a:p>
            <a:pPr marL="299085" indent="-28702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r-CH" sz="2400" b="1" spc="-5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1078230" indent="444500">
              <a:lnSpc>
                <a:spcPct val="100000"/>
              </a:lnSpc>
            </a:pPr>
            <a:r>
              <a:rPr lang="fr-CH" sz="2400" b="1" spc="-5" dirty="0">
                <a:solidFill>
                  <a:srgbClr val="FF0000"/>
                </a:solidFill>
                <a:latin typeface="Tahoma"/>
                <a:cs typeface="Tahoma"/>
              </a:rPr>
              <a:t>	      </a:t>
            </a:r>
            <a:r>
              <a:rPr sz="2000"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Aufzeigen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der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Möglichkeiten</a:t>
            </a:r>
            <a:r>
              <a:rPr sz="2000" b="1" spc="-7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des 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Internets</a:t>
            </a:r>
            <a:endParaRPr sz="20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04100" y="308273"/>
            <a:ext cx="2772013" cy="194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EF12D249-3D05-4DE6-B493-1B69084F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223095"/>
            <a:ext cx="6443668" cy="861774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</a:rPr>
              <a:t>Information </a:t>
            </a:r>
            <a:r>
              <a:rPr lang="fr-CH" dirty="0" err="1">
                <a:solidFill>
                  <a:schemeClr val="tx1"/>
                </a:solidFill>
              </a:rPr>
              <a:t>und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Kommunikationstechnologie</a:t>
            </a:r>
            <a:endParaRPr lang="fr-CH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B23DBF-C310-43C4-8F6C-F38DB911B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8216" y="5519109"/>
            <a:ext cx="1189368" cy="121920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8982F4C-F10F-4E77-9134-A93DA4A679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2855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16</a:t>
            </a:fld>
            <a:endParaRPr lang="fr-CH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17C00A5-0DB0-4082-AFA6-84A1E8740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57074CB-2C20-4734-B204-64A757DF5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85B8066-76BD-44D3-A432-40E608FF0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7" name="Espace réservé du pied de page 8">
            <a:extLst>
              <a:ext uri="{FF2B5EF4-FFF2-40B4-BE49-F238E27FC236}">
                <a16:creationId xmlns:a16="http://schemas.microsoft.com/office/drawing/2014/main" id="{75C9CE19-5AAE-4B0A-8442-913ECF1DDC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</p:spPr>
        <p:txBody>
          <a:bodyPr/>
          <a:lstStyle/>
          <a:p>
            <a:r>
              <a:rPr lang="fr-CH" dirty="0" err="1"/>
              <a:t>Alterspolitische</a:t>
            </a:r>
            <a:r>
              <a:rPr lang="fr-CH" dirty="0"/>
              <a:t> Agenda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822" y="1262141"/>
            <a:ext cx="3503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tx1"/>
                </a:solidFill>
              </a:rPr>
              <a:t>Was wollen </a:t>
            </a:r>
            <a:r>
              <a:rPr sz="3200" spc="5" dirty="0">
                <a:solidFill>
                  <a:schemeClr val="tx1"/>
                </a:solidFill>
              </a:rPr>
              <a:t>wir</a:t>
            </a:r>
            <a:r>
              <a:rPr sz="3200" spc="-145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225295" y="2407920"/>
            <a:ext cx="4128516" cy="308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4876" y="2391155"/>
            <a:ext cx="4224527" cy="3096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2700" y="204489"/>
            <a:ext cx="2377439" cy="1375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8554" y="5684031"/>
            <a:ext cx="340156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Bewahren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und</a:t>
            </a:r>
            <a:r>
              <a:rPr sz="2000" b="1" spc="-12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000"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warten</a:t>
            </a:r>
            <a:r>
              <a:rPr lang="fr-CH"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?</a:t>
            </a:r>
            <a:endParaRPr sz="20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1763" y="5651969"/>
            <a:ext cx="41076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Uns </a:t>
            </a:r>
            <a:r>
              <a:rPr sz="2000"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alterspolitisch</a:t>
            </a:r>
            <a:r>
              <a:rPr sz="2000" b="1" spc="-7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000"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engagieren</a:t>
            </a:r>
            <a:r>
              <a:rPr lang="fr-CH"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?</a:t>
            </a:r>
            <a:endParaRPr sz="20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39F42428-8349-4892-8CE1-B81D8D18C0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4379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17</a:t>
            </a:fld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470E87-DB9A-434A-9410-27C2D6D6CE6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 dirty="0" err="1"/>
              <a:t>Alterspolitische</a:t>
            </a:r>
            <a:r>
              <a:rPr lang="fr-CH" dirty="0"/>
              <a:t> Agenda 2022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BF6122F-ECCB-477D-92F4-4830D8CC6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AF6D64E-DBA0-4743-A78C-25C0C2FB3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D6B47E-50DC-4130-B8C9-923D10580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9F2D4C-E7A8-4CE1-87B8-FA7B8AEF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439">
            <a:off x="281653" y="166687"/>
            <a:ext cx="1052123" cy="10521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0939B9D-22E4-4147-BC2F-CABD00DED697}"/>
              </a:ext>
            </a:extLst>
          </p:cNvPr>
          <p:cNvSpPr txBox="1"/>
          <p:nvPr/>
        </p:nvSpPr>
        <p:spPr>
          <a:xfrm>
            <a:off x="388614" y="50808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/>
              <a:t>Notiz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9DB962-F778-4798-9ABB-9C05C5D5E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18</a:t>
            </a:fld>
            <a:endParaRPr lang="fr-CH" dirty="0"/>
          </a:p>
        </p:txBody>
      </p:sp>
      <p:sp>
        <p:nvSpPr>
          <p:cNvPr id="6" name="Espace réservé du pied de page 8">
            <a:extLst>
              <a:ext uri="{FF2B5EF4-FFF2-40B4-BE49-F238E27FC236}">
                <a16:creationId xmlns:a16="http://schemas.microsoft.com/office/drawing/2014/main" id="{108FF31F-B06F-4B00-9960-E90D0F9CD03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</p:spPr>
        <p:txBody>
          <a:bodyPr/>
          <a:lstStyle/>
          <a:p>
            <a:r>
              <a:rPr lang="fr-CH" dirty="0" err="1"/>
              <a:t>Alterspolitische</a:t>
            </a:r>
            <a:r>
              <a:rPr lang="fr-CH" dirty="0"/>
              <a:t> Agenda 2022</a:t>
            </a:r>
          </a:p>
        </p:txBody>
      </p:sp>
    </p:spTree>
    <p:extLst>
      <p:ext uri="{BB962C8B-B14F-4D97-AF65-F5344CB8AC3E}">
        <p14:creationId xmlns:p14="http://schemas.microsoft.com/office/powerpoint/2010/main" val="889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1571625"/>
            <a:ext cx="8991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err="1">
                <a:solidFill>
                  <a:srgbClr val="0070BF"/>
                </a:solidFill>
                <a:latin typeface="+mj-lt"/>
              </a:rPr>
              <a:t>Alterspolitische</a:t>
            </a:r>
            <a:r>
              <a:rPr sz="3600" spc="-5" dirty="0">
                <a:solidFill>
                  <a:srgbClr val="0070BF"/>
                </a:solidFill>
                <a:latin typeface="+mj-lt"/>
              </a:rPr>
              <a:t> </a:t>
            </a:r>
            <a:r>
              <a:rPr lang="fr-CH" sz="3600" spc="-5" dirty="0">
                <a:solidFill>
                  <a:srgbClr val="0070BF"/>
                </a:solidFill>
                <a:latin typeface="+mj-lt"/>
              </a:rPr>
              <a:t> </a:t>
            </a:r>
            <a:r>
              <a:rPr sz="3600" spc="-5" dirty="0">
                <a:solidFill>
                  <a:srgbClr val="0070BF"/>
                </a:solidFill>
                <a:latin typeface="+mj-lt"/>
              </a:rPr>
              <a:t>Agenda</a:t>
            </a:r>
            <a:r>
              <a:rPr sz="3600" spc="-65" dirty="0">
                <a:solidFill>
                  <a:srgbClr val="0070BF"/>
                </a:solidFill>
                <a:latin typeface="+mj-lt"/>
              </a:rPr>
              <a:t> </a:t>
            </a:r>
            <a:r>
              <a:rPr sz="3600" spc="-5" dirty="0">
                <a:solidFill>
                  <a:srgbClr val="0070BF"/>
                </a:solidFill>
                <a:latin typeface="+mj-lt"/>
              </a:rPr>
              <a:t>202</a:t>
            </a:r>
            <a:r>
              <a:rPr lang="fr-CH" sz="3600" spc="-5" dirty="0">
                <a:solidFill>
                  <a:srgbClr val="0070BF"/>
                </a:solidFill>
                <a:latin typeface="+mj-lt"/>
              </a:rPr>
              <a:t>2</a:t>
            </a:r>
            <a:endParaRPr sz="3600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8973" y="200025"/>
            <a:ext cx="2520696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8500" y="2333625"/>
            <a:ext cx="96647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0235"/>
            <a:r>
              <a:rPr sz="2400" b="1" spc="-5" dirty="0">
                <a:cs typeface="Tahoma"/>
              </a:rPr>
              <a:t>Welche Themen </a:t>
            </a:r>
            <a:r>
              <a:rPr sz="2400" b="1" dirty="0">
                <a:cs typeface="Tahoma"/>
              </a:rPr>
              <a:t>wurden </a:t>
            </a:r>
            <a:r>
              <a:rPr sz="2400" b="1" spc="-5" dirty="0">
                <a:cs typeface="Tahoma"/>
              </a:rPr>
              <a:t>im </a:t>
            </a:r>
            <a:r>
              <a:rPr sz="2400" b="1" spc="-5" dirty="0" err="1">
                <a:cs typeface="Tahoma"/>
              </a:rPr>
              <a:t>Jahr</a:t>
            </a:r>
            <a:r>
              <a:rPr sz="2400" b="1" spc="-5" dirty="0">
                <a:cs typeface="Tahoma"/>
              </a:rPr>
              <a:t> </a:t>
            </a:r>
            <a:r>
              <a:rPr sz="2400" b="1" spc="-10" dirty="0">
                <a:cs typeface="Tahoma"/>
              </a:rPr>
              <a:t>20</a:t>
            </a:r>
            <a:r>
              <a:rPr lang="fr-CH" sz="2400" b="1" spc="-10" dirty="0">
                <a:cs typeface="Tahoma"/>
              </a:rPr>
              <a:t>20/21</a:t>
            </a:r>
            <a:r>
              <a:rPr sz="2400" b="1" spc="-10" dirty="0">
                <a:cs typeface="Tahoma"/>
              </a:rPr>
              <a:t>  </a:t>
            </a:r>
            <a:r>
              <a:rPr sz="2400" b="1" spc="-5" dirty="0" err="1">
                <a:cs typeface="Tahoma"/>
              </a:rPr>
              <a:t>erledigt</a:t>
            </a:r>
            <a:r>
              <a:rPr sz="2400" b="1" spc="-5" dirty="0">
                <a:cs typeface="Tahoma"/>
              </a:rPr>
              <a:t>?</a:t>
            </a:r>
            <a:br>
              <a:rPr lang="fr-CH" sz="2400" b="1" dirty="0">
                <a:cs typeface="Tahoma"/>
              </a:rPr>
            </a:br>
            <a:r>
              <a:rPr sz="2400" b="1" dirty="0">
                <a:cs typeface="Tahoma"/>
              </a:rPr>
              <a:t>Welches </a:t>
            </a:r>
            <a:r>
              <a:rPr sz="2400" b="1" spc="-10" dirty="0">
                <a:cs typeface="Tahoma"/>
              </a:rPr>
              <a:t>sind </a:t>
            </a:r>
            <a:r>
              <a:rPr sz="2400" b="1" spc="-5" dirty="0">
                <a:cs typeface="Tahoma"/>
              </a:rPr>
              <a:t>die </a:t>
            </a:r>
            <a:r>
              <a:rPr sz="2400" b="1" dirty="0">
                <a:cs typeface="Tahoma"/>
              </a:rPr>
              <a:t>Themen, </a:t>
            </a:r>
            <a:r>
              <a:rPr sz="2400" b="1" spc="-5" dirty="0">
                <a:cs typeface="Tahoma"/>
              </a:rPr>
              <a:t>die </a:t>
            </a:r>
            <a:r>
              <a:rPr sz="2400" b="1" spc="-10" dirty="0">
                <a:cs typeface="Tahoma"/>
              </a:rPr>
              <a:t>uns </a:t>
            </a:r>
            <a:r>
              <a:rPr sz="2400" b="1" spc="5" dirty="0">
                <a:cs typeface="Tahoma"/>
              </a:rPr>
              <a:t>im </a:t>
            </a:r>
            <a:r>
              <a:rPr sz="2400" b="1" spc="-5" dirty="0" err="1">
                <a:cs typeface="Tahoma"/>
              </a:rPr>
              <a:t>Jahr</a:t>
            </a:r>
            <a:r>
              <a:rPr sz="2400" b="1" spc="-5" dirty="0">
                <a:cs typeface="Tahoma"/>
              </a:rPr>
              <a:t>  </a:t>
            </a:r>
            <a:r>
              <a:rPr sz="2400" b="1" spc="-10" dirty="0">
                <a:cs typeface="Tahoma"/>
              </a:rPr>
              <a:t>202</a:t>
            </a:r>
            <a:r>
              <a:rPr lang="fr-CH" sz="2400" b="1" spc="-10" dirty="0">
                <a:cs typeface="Tahoma"/>
              </a:rPr>
              <a:t>2</a:t>
            </a:r>
            <a:r>
              <a:rPr sz="2400" b="1" spc="-10" dirty="0">
                <a:cs typeface="Tahoma"/>
              </a:rPr>
              <a:t> </a:t>
            </a:r>
            <a:r>
              <a:rPr sz="2400" b="1" spc="-5" dirty="0" err="1">
                <a:cs typeface="Tahoma"/>
              </a:rPr>
              <a:t>beschäftigen</a:t>
            </a:r>
            <a:r>
              <a:rPr lang="fr-CH" sz="2400" b="1" spc="20" dirty="0">
                <a:cs typeface="Tahoma"/>
              </a:rPr>
              <a:t> </a:t>
            </a:r>
            <a:r>
              <a:rPr sz="2400" b="1" spc="-5" dirty="0" err="1">
                <a:cs typeface="Tahoma"/>
              </a:rPr>
              <a:t>werden</a:t>
            </a:r>
            <a:r>
              <a:rPr lang="fr-CH" sz="2400" b="1" spc="-5" dirty="0">
                <a:cs typeface="Tahoma"/>
              </a:rPr>
              <a:t> </a:t>
            </a:r>
            <a:r>
              <a:rPr lang="fr-CH" sz="2400" b="1" spc="-5" dirty="0" err="1">
                <a:cs typeface="Tahoma"/>
              </a:rPr>
              <a:t>oder</a:t>
            </a:r>
            <a:r>
              <a:rPr lang="fr-CH" sz="2400" b="1" spc="-5" dirty="0">
                <a:cs typeface="Tahoma"/>
              </a:rPr>
              <a:t> </a:t>
            </a:r>
            <a:r>
              <a:rPr lang="fr-CH" sz="2400" b="1" spc="-5" dirty="0" err="1">
                <a:cs typeface="Tahoma"/>
              </a:rPr>
              <a:t>erledigt</a:t>
            </a:r>
            <a:r>
              <a:rPr lang="fr-CH" sz="2400" b="1" spc="-5" dirty="0">
                <a:cs typeface="Tahoma"/>
              </a:rPr>
              <a:t> </a:t>
            </a:r>
            <a:r>
              <a:rPr lang="fr-CH" sz="2400" b="1" spc="-5" dirty="0" err="1">
                <a:cs typeface="Tahoma"/>
              </a:rPr>
              <a:t>wurden</a:t>
            </a:r>
            <a:r>
              <a:rPr sz="2400" b="1" spc="-5" dirty="0">
                <a:cs typeface="Tahoma"/>
              </a:rPr>
              <a:t>?</a:t>
            </a:r>
            <a:endParaRPr lang="fr-CH" sz="2400" b="1" dirty="0">
              <a:cs typeface="Tahoma"/>
            </a:endParaRPr>
          </a:p>
          <a:p>
            <a:pPr marL="12700" marR="610235"/>
            <a:b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Ausblick auf das Jahr 2022</a:t>
            </a:r>
          </a:p>
          <a:p>
            <a:pPr marL="12700" marR="610235"/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Wichtige Themen 2022</a:t>
            </a:r>
          </a:p>
          <a:p>
            <a:pPr marL="12700" marR="610235"/>
            <a:endParaRPr lang="de-DE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610235"/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COVID-19 wird uns weiterhin beschäftigen</a:t>
            </a:r>
            <a:endParaRPr lang="de-DE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610235"/>
            <a:endParaRPr sz="2400" dirty="0">
              <a:cs typeface="Tahoma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1593C9-FC33-478D-BB12-06213970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346" y="4924425"/>
            <a:ext cx="2651950" cy="1767967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EA089D-9BCD-4565-9838-499E7E32AE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2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1EBFED-1377-4561-A4CF-7E9F0A6FB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2AADFA-2077-4C28-B04D-86014B4C1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CBDE4F-323F-4C8D-AE47-4131A7C4D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46FDBC4B-3A5A-4E10-BC54-B0BFE9BEDBC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1867598"/>
            <a:ext cx="8991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err="1">
                <a:solidFill>
                  <a:schemeClr val="tx1"/>
                </a:solidFill>
                <a:latin typeface="+mj-lt"/>
              </a:rPr>
              <a:t>Alterspolitische</a:t>
            </a:r>
            <a:r>
              <a:rPr sz="3600" spc="-5" dirty="0">
                <a:solidFill>
                  <a:schemeClr val="tx1"/>
                </a:solidFill>
                <a:latin typeface="+mj-lt"/>
              </a:rPr>
              <a:t> </a:t>
            </a:r>
            <a:r>
              <a:rPr lang="fr-CH" sz="3600" spc="-5" dirty="0">
                <a:solidFill>
                  <a:schemeClr val="tx1"/>
                </a:solidFill>
                <a:latin typeface="+mj-lt"/>
              </a:rPr>
              <a:t> </a:t>
            </a:r>
            <a:r>
              <a:rPr sz="3600" spc="-5" dirty="0">
                <a:solidFill>
                  <a:schemeClr val="tx1"/>
                </a:solidFill>
                <a:latin typeface="+mj-lt"/>
              </a:rPr>
              <a:t>Agenda</a:t>
            </a:r>
            <a:r>
              <a:rPr sz="3600" spc="-65" dirty="0">
                <a:solidFill>
                  <a:schemeClr val="tx1"/>
                </a:solidFill>
                <a:latin typeface="+mj-lt"/>
              </a:rPr>
              <a:t> </a:t>
            </a:r>
            <a:r>
              <a:rPr sz="3600" spc="-5" dirty="0">
                <a:solidFill>
                  <a:schemeClr val="tx1"/>
                </a:solidFill>
                <a:latin typeface="+mj-lt"/>
              </a:rPr>
              <a:t>2020</a:t>
            </a:r>
            <a:r>
              <a:rPr lang="fr-CH" sz="3600" spc="-5" dirty="0">
                <a:solidFill>
                  <a:schemeClr val="tx1"/>
                </a:solidFill>
                <a:latin typeface="+mj-lt"/>
              </a:rPr>
              <a:t>/2021/2022</a:t>
            </a:r>
            <a:endParaRPr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8973" y="200025"/>
            <a:ext cx="2520696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0900" y="2937150"/>
            <a:ext cx="96647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0235"/>
            <a:r>
              <a:rPr lang="de-CH" sz="3600" b="1" spc="-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Welches sind mögliche Schwerpunkte im Jahr 2022:</a:t>
            </a:r>
          </a:p>
          <a:p>
            <a:pPr marL="298450" marR="610235" indent="-285750">
              <a:buFont typeface="Arial" panose="020B0604020202020204" pitchFamily="34" charset="0"/>
              <a:buChar char="•"/>
            </a:pPr>
            <a:r>
              <a:rPr lang="de-CH" sz="3200" b="1" spc="-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Soziale Sicherheit: Rentenreform</a:t>
            </a:r>
          </a:p>
          <a:p>
            <a:pPr marL="298450" marR="610235" indent="-285750">
              <a:buFont typeface="Arial" panose="020B0604020202020204" pitchFamily="34" charset="0"/>
              <a:buChar char="•"/>
            </a:pPr>
            <a:r>
              <a:rPr lang="de-CH" sz="3200" b="1" spc="-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Gesundheit: Einheitliche Finanzierung ambulant und stationär, Finanzierung der Betreuung</a:t>
            </a:r>
          </a:p>
          <a:p>
            <a:pPr marL="12700" marR="610235"/>
            <a:endParaRPr lang="de-DE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610235"/>
            <a:endParaRPr sz="2400" dirty="0">
              <a:cs typeface="Tahoma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513CFB-5E96-4B32-A7CA-231E38EFE5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3</a:t>
            </a:fld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AD005E-0EB7-4D94-AF64-4F57DA013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2B2D800-4325-47AC-9536-8D8F320D2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692204-52D7-4AE1-A13A-B5AC1B781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6FA110A-BBC8-4D35-B802-F14DD285299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</p:spTree>
    <p:extLst>
      <p:ext uri="{BB962C8B-B14F-4D97-AF65-F5344CB8AC3E}">
        <p14:creationId xmlns:p14="http://schemas.microsoft.com/office/powerpoint/2010/main" val="12751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163" y="846816"/>
            <a:ext cx="992485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</a:pPr>
            <a:r>
              <a:rPr spc="-5" dirty="0" err="1">
                <a:solidFill>
                  <a:schemeClr val="tx1"/>
                </a:solidFill>
                <a:latin typeface="+mj-lt"/>
              </a:rPr>
              <a:t>Rückblick</a:t>
            </a:r>
            <a:r>
              <a:rPr spc="-5" dirty="0">
                <a:solidFill>
                  <a:schemeClr val="tx1"/>
                </a:solidFill>
                <a:latin typeface="+mj-lt"/>
              </a:rPr>
              <a:t> </a:t>
            </a:r>
            <a:r>
              <a:rPr dirty="0">
                <a:solidFill>
                  <a:schemeClr val="tx1"/>
                </a:solidFill>
                <a:latin typeface="+mj-lt"/>
              </a:rPr>
              <a:t>20</a:t>
            </a:r>
            <a:r>
              <a:rPr lang="fr-CH" dirty="0">
                <a:solidFill>
                  <a:schemeClr val="tx1"/>
                </a:solidFill>
                <a:latin typeface="+mj-lt"/>
              </a:rPr>
              <a:t>20/2021</a:t>
            </a:r>
            <a:r>
              <a:rPr dirty="0">
                <a:solidFill>
                  <a:schemeClr val="tx1"/>
                </a:solidFill>
                <a:latin typeface="+mj-lt"/>
              </a:rPr>
              <a:t> – was hat </a:t>
            </a:r>
            <a:r>
              <a:rPr spc="-5" dirty="0" err="1">
                <a:solidFill>
                  <a:schemeClr val="tx1"/>
                </a:solidFill>
                <a:latin typeface="+mj-lt"/>
              </a:rPr>
              <a:t>sich</a:t>
            </a:r>
            <a:r>
              <a:rPr spc="-5" dirty="0">
                <a:solidFill>
                  <a:schemeClr val="tx1"/>
                </a:solidFill>
                <a:latin typeface="+mj-lt"/>
              </a:rPr>
              <a:t> </a:t>
            </a:r>
            <a:r>
              <a:rPr dirty="0" err="1">
                <a:solidFill>
                  <a:schemeClr val="tx1"/>
                </a:solidFill>
                <a:latin typeface="+mj-lt"/>
              </a:rPr>
              <a:t>erledigt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lang="fr-CH" dirty="0">
                <a:solidFill>
                  <a:schemeClr val="tx1"/>
                </a:solidFill>
                <a:latin typeface="+mj-lt"/>
              </a:rPr>
              <a:t>?</a:t>
            </a:r>
            <a:br>
              <a:rPr lang="fr-CH" dirty="0">
                <a:solidFill>
                  <a:schemeClr val="tx1"/>
                </a:solidFill>
                <a:latin typeface="+mj-lt"/>
              </a:rPr>
            </a:br>
            <a:r>
              <a:rPr lang="fr-CH" dirty="0">
                <a:solidFill>
                  <a:schemeClr val="tx1"/>
                </a:solidFill>
                <a:latin typeface="+mj-lt"/>
              </a:rPr>
              <a:t>			      </a:t>
            </a:r>
            <a:r>
              <a:rPr dirty="0">
                <a:solidFill>
                  <a:schemeClr val="tx1"/>
                </a:solidFill>
                <a:latin typeface="+mj-lt"/>
              </a:rPr>
              <a:t>– was </a:t>
            </a:r>
            <a:r>
              <a:rPr dirty="0" err="1">
                <a:solidFill>
                  <a:schemeClr val="tx1"/>
                </a:solidFill>
                <a:latin typeface="+mj-lt"/>
              </a:rPr>
              <a:t>wurde</a:t>
            </a:r>
            <a:r>
              <a:rPr spc="-114"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 err="1">
                <a:solidFill>
                  <a:schemeClr val="tx1"/>
                </a:solidFill>
                <a:latin typeface="+mj-lt"/>
              </a:rPr>
              <a:t>erreicht</a:t>
            </a:r>
            <a:r>
              <a:rPr lang="fr-CH" spc="-5" dirty="0">
                <a:solidFill>
                  <a:schemeClr val="tx1"/>
                </a:solidFill>
                <a:latin typeface="+mj-lt"/>
              </a:rPr>
              <a:t> </a:t>
            </a:r>
            <a:r>
              <a:rPr spc="-5" dirty="0">
                <a:solidFill>
                  <a:schemeClr val="tx1"/>
                </a:solidFill>
                <a:latin typeface="+mj-lt"/>
              </a:rPr>
              <a:t>?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2613" y="677669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E831CC-4E2F-4D32-B52B-03B7549107B4}"/>
              </a:ext>
            </a:extLst>
          </p:cNvPr>
          <p:cNvSpPr/>
          <p:nvPr/>
        </p:nvSpPr>
        <p:spPr>
          <a:xfrm>
            <a:off x="-3187700" y="885825"/>
            <a:ext cx="289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pc="-5" dirty="0" err="1">
                <a:solidFill>
                  <a:srgbClr val="0070BF"/>
                </a:solidFill>
              </a:rPr>
              <a:t>Alterspolitische</a:t>
            </a:r>
            <a:r>
              <a:rPr lang="fr-CH" spc="-5" dirty="0">
                <a:solidFill>
                  <a:srgbClr val="0070BF"/>
                </a:solidFill>
              </a:rPr>
              <a:t> Agenda 2022</a:t>
            </a:r>
            <a:endParaRPr lang="fr-CH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429B735-F08E-43FF-809E-85E932343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41032"/>
              </p:ext>
            </p:extLst>
          </p:nvPr>
        </p:nvGraphicFramePr>
        <p:xfrm>
          <a:off x="470065" y="1876519"/>
          <a:ext cx="997895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435">
                  <a:extLst>
                    <a:ext uri="{9D8B030D-6E8A-4147-A177-3AD203B41FA5}">
                      <a16:colId xmlns:a16="http://schemas.microsoft.com/office/drawing/2014/main" val="2210934001"/>
                    </a:ext>
                  </a:extLst>
                </a:gridCol>
                <a:gridCol w="1749517">
                  <a:extLst>
                    <a:ext uri="{9D8B030D-6E8A-4147-A177-3AD203B41FA5}">
                      <a16:colId xmlns:a16="http://schemas.microsoft.com/office/drawing/2014/main" val="1946603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3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0" spc="-5" dirty="0">
                          <a:latin typeface="+mn-lt"/>
                          <a:cs typeface="Tahoma"/>
                        </a:rPr>
                        <a:t>Reform</a:t>
                      </a:r>
                      <a:r>
                        <a:rPr lang="fr-CH" sz="2000" b="0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Ergänzungsleistungen</a:t>
                      </a:r>
                      <a:endParaRPr lang="fr-CH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Erreicht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5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spc="-5" dirty="0">
                          <a:latin typeface="+mn-lt"/>
                          <a:cs typeface="Tahoma"/>
                        </a:rPr>
                        <a:t>Heiratsstrafe bei AHV-Rentnerinnen und</a:t>
                      </a:r>
                      <a:r>
                        <a:rPr lang="de-DE" sz="2000" b="0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de-DE" sz="2000" b="0" spc="-5" dirty="0">
                          <a:latin typeface="+mn-lt"/>
                          <a:cs typeface="Tahoma"/>
                        </a:rPr>
                        <a:t>Rentnern</a:t>
                      </a:r>
                      <a:endParaRPr lang="de-DE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8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0" dirty="0">
                          <a:latin typeface="+mn-lt"/>
                          <a:cs typeface="Tahoma"/>
                        </a:rPr>
                        <a:t>Neue</a:t>
                      </a:r>
                      <a:r>
                        <a:rPr lang="fr-CH" sz="2000" b="0" spc="-20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Pflegefinanzierung</a:t>
                      </a:r>
                      <a:endParaRPr lang="fr-CH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Status</a:t>
                      </a:r>
                      <a:r>
                        <a:rPr lang="fr-CH" dirty="0"/>
                        <a:t> quo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95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2000" b="0" dirty="0" err="1">
                          <a:latin typeface="+mn-lt"/>
                        </a:rPr>
                        <a:t>Revision</a:t>
                      </a:r>
                      <a:r>
                        <a:rPr lang="fr-CH" sz="2000" b="0" dirty="0">
                          <a:latin typeface="+mn-lt"/>
                        </a:rPr>
                        <a:t> </a:t>
                      </a:r>
                      <a:r>
                        <a:rPr lang="fr-CH" sz="2000" b="0" dirty="0" err="1">
                          <a:latin typeface="+mn-lt"/>
                        </a:rPr>
                        <a:t>Krankenversicherung</a:t>
                      </a:r>
                      <a:endParaRPr lang="fr-CH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98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spc="-5" dirty="0">
                          <a:latin typeface="+mn-lt"/>
                          <a:cs typeface="Tahoma"/>
                        </a:rPr>
                        <a:t>Revision Altersvorsorge</a:t>
                      </a:r>
                      <a:endParaRPr lang="de-DE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72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spc="-5" dirty="0">
                          <a:latin typeface="+mn-lt"/>
                          <a:cs typeface="Tahoma"/>
                        </a:rPr>
                        <a:t>Sparpakete im Gesundheitswesen </a:t>
                      </a:r>
                      <a:r>
                        <a:rPr lang="de-DE" sz="2000" b="0" dirty="0">
                          <a:latin typeface="+mn-lt"/>
                          <a:cs typeface="Tahoma"/>
                        </a:rPr>
                        <a:t>– </a:t>
                      </a:r>
                      <a:r>
                        <a:rPr lang="de-DE" sz="2000" b="0" spc="-5" dirty="0">
                          <a:latin typeface="+mn-lt"/>
                          <a:cs typeface="Tahoma"/>
                        </a:rPr>
                        <a:t>Referenzpreise für  Medikamente</a:t>
                      </a:r>
                      <a:endParaRPr lang="de-DE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/>
                        <a:t>Erreicht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1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Erhöhung</a:t>
                      </a:r>
                      <a:r>
                        <a:rPr lang="fr-CH" sz="2000" b="0" spc="-5" dirty="0">
                          <a:latin typeface="+mn-lt"/>
                          <a:cs typeface="Tahoma"/>
                        </a:rPr>
                        <a:t> der</a:t>
                      </a:r>
                      <a:r>
                        <a:rPr lang="fr-CH" sz="2000" b="0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Minimalfranchise</a:t>
                      </a:r>
                      <a:endParaRPr lang="fr-CH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/>
                        <a:t>Erreicht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16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spc="-5" dirty="0">
                          <a:latin typeface="+mn-lt"/>
                          <a:cs typeface="Tahoma"/>
                        </a:rPr>
                        <a:t>Qualität und Sicherheit der Medizinprodukte</a:t>
                      </a:r>
                      <a:r>
                        <a:rPr lang="de-DE" sz="2000" b="0" spc="25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de-DE" sz="2000" b="0" spc="-5" dirty="0">
                          <a:latin typeface="+mn-lt"/>
                          <a:cs typeface="Tahoma"/>
                        </a:rPr>
                        <a:t>(Implantate)</a:t>
                      </a:r>
                      <a:endParaRPr lang="de-DE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/>
                        <a:t>Erreicht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76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Eidgenössisches</a:t>
                      </a:r>
                      <a:r>
                        <a:rPr lang="fr-CH" sz="2000" b="0" spc="35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Gesundheitsgesetz</a:t>
                      </a:r>
                      <a:endParaRPr lang="fr-CH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/>
                        <a:t>Status</a:t>
                      </a:r>
                      <a:r>
                        <a:rPr lang="fr-CH" dirty="0"/>
                        <a:t> quo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3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Wohnen</a:t>
                      </a:r>
                      <a:r>
                        <a:rPr lang="fr-CH" sz="2000" b="0" spc="-5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im</a:t>
                      </a:r>
                      <a:r>
                        <a:rPr lang="fr-CH" sz="2000" b="0" spc="-5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dirty="0">
                          <a:latin typeface="+mn-lt"/>
                          <a:cs typeface="Tahoma"/>
                        </a:rPr>
                        <a:t>Alter –</a:t>
                      </a:r>
                      <a:r>
                        <a:rPr lang="fr-CH" sz="2000" b="0" spc="-15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spc="-10" dirty="0" err="1">
                          <a:latin typeface="+mn-lt"/>
                          <a:cs typeface="Tahoma"/>
                        </a:rPr>
                        <a:t>Massenkündigungen</a:t>
                      </a:r>
                      <a:endParaRPr lang="fr-CH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Armut</a:t>
                      </a:r>
                      <a:r>
                        <a:rPr lang="fr-CH" sz="2000" b="0" spc="-5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im</a:t>
                      </a:r>
                      <a:r>
                        <a:rPr lang="fr-CH" sz="2000" b="0" spc="-15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spc="-5" dirty="0">
                          <a:latin typeface="+mn-lt"/>
                          <a:cs typeface="Tahoma"/>
                        </a:rPr>
                        <a:t>Alter</a:t>
                      </a:r>
                      <a:endParaRPr lang="fr-CH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1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0" spc="-5" dirty="0">
                          <a:latin typeface="+mn-lt"/>
                          <a:cs typeface="Tahoma"/>
                        </a:rPr>
                        <a:t>Internet </a:t>
                      </a: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für</a:t>
                      </a:r>
                      <a:r>
                        <a:rPr lang="fr-CH" sz="2000" b="0" spc="5" dirty="0">
                          <a:latin typeface="+mn-lt"/>
                          <a:cs typeface="Tahoma"/>
                        </a:rPr>
                        <a:t> </a:t>
                      </a:r>
                      <a:r>
                        <a:rPr lang="fr-CH" sz="2000" b="0" spc="-5" dirty="0" err="1">
                          <a:latin typeface="+mn-lt"/>
                          <a:cs typeface="Tahoma"/>
                        </a:rPr>
                        <a:t>alle</a:t>
                      </a:r>
                      <a:endParaRPr lang="fr-CH" sz="2000" b="0" dirty="0">
                        <a:latin typeface="+mn-lt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/>
                        <a:t>Status</a:t>
                      </a:r>
                      <a:r>
                        <a:rPr lang="fr-CH" dirty="0"/>
                        <a:t> quo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985013"/>
                  </a:ext>
                </a:extLst>
              </a:tr>
            </a:tbl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de-CH" smtClean="0"/>
              <a:t>4</a:t>
            </a:fld>
            <a:endParaRPr lang="de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EF3051-AAFF-4B88-841B-8B7EAAB6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97BBB4-9C73-49AD-9458-30FC78B3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EB6D78B-6E46-4024-BAD0-E8EF7F7D1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7E5C6AB-8C0F-4EE5-8D05-2DC2ED503E0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1659385"/>
            <a:ext cx="6934200" cy="569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4715" marR="5080" indent="-882650">
              <a:lnSpc>
                <a:spcPct val="128400"/>
              </a:lnSpc>
              <a:spcBef>
                <a:spcPts val="100"/>
              </a:spcBef>
            </a:pPr>
            <a:r>
              <a:rPr lang="de-DE" sz="3200" dirty="0">
                <a:solidFill>
                  <a:schemeClr val="tx1"/>
                </a:solidFill>
              </a:rPr>
              <a:t>Covid-19  Pandemie - Omikron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300" y="2790825"/>
            <a:ext cx="7207250" cy="14087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4190" indent="-342900">
              <a:lnSpc>
                <a:spcPct val="150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fr-CH" spc="-5" dirty="0" err="1">
                <a:latin typeface="Tahoma"/>
                <a:cs typeface="Tahoma"/>
              </a:rPr>
              <a:t>Nach</a:t>
            </a:r>
            <a:r>
              <a:rPr lang="fr-CH" spc="-5" dirty="0">
                <a:latin typeface="Tahoma"/>
                <a:cs typeface="Tahoma"/>
              </a:rPr>
              <a:t> </a:t>
            </a:r>
            <a:r>
              <a:rPr lang="fr-CH" spc="-5" dirty="0" err="1">
                <a:latin typeface="Tahoma"/>
                <a:cs typeface="Tahoma"/>
              </a:rPr>
              <a:t>Lockerungen</a:t>
            </a:r>
            <a:r>
              <a:rPr lang="fr-CH" spc="-5" dirty="0">
                <a:latin typeface="Tahoma"/>
                <a:cs typeface="Tahoma"/>
              </a:rPr>
              <a:t> - Schutz der </a:t>
            </a:r>
            <a:r>
              <a:rPr lang="fr-CH" spc="-5" dirty="0" err="1">
                <a:latin typeface="Tahoma"/>
                <a:cs typeface="Tahoma"/>
              </a:rPr>
              <a:t>vulnerablen</a:t>
            </a:r>
            <a:r>
              <a:rPr lang="fr-CH" spc="-5" dirty="0">
                <a:latin typeface="Tahoma"/>
                <a:cs typeface="Tahoma"/>
              </a:rPr>
              <a:t> </a:t>
            </a:r>
            <a:r>
              <a:rPr lang="fr-CH" spc="-5" dirty="0" err="1">
                <a:latin typeface="Tahoma"/>
                <a:cs typeface="Tahoma"/>
              </a:rPr>
              <a:t>Bevölkerung</a:t>
            </a:r>
            <a:endParaRPr lang="fr-CH" spc="-5" dirty="0">
              <a:latin typeface="Tahoma"/>
              <a:cs typeface="Tahoma"/>
            </a:endParaRPr>
          </a:p>
          <a:p>
            <a:pPr marL="354965" marR="504190" indent="-342900">
              <a:lnSpc>
                <a:spcPct val="150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fr-CH" spc="-5" dirty="0" err="1">
                <a:latin typeface="Tahoma"/>
                <a:cs typeface="Tahoma"/>
              </a:rPr>
              <a:t>Aufruf</a:t>
            </a:r>
            <a:r>
              <a:rPr lang="fr-CH" spc="-5" dirty="0">
                <a:latin typeface="Tahoma"/>
                <a:cs typeface="Tahoma"/>
              </a:rPr>
              <a:t> </a:t>
            </a:r>
            <a:r>
              <a:rPr lang="fr-CH" spc="-5" dirty="0" err="1">
                <a:latin typeface="Tahoma"/>
                <a:cs typeface="Tahoma"/>
              </a:rPr>
              <a:t>zum</a:t>
            </a:r>
            <a:r>
              <a:rPr lang="fr-CH" spc="-5" dirty="0">
                <a:latin typeface="Tahoma"/>
                <a:cs typeface="Tahoma"/>
              </a:rPr>
              <a:t> </a:t>
            </a:r>
            <a:r>
              <a:rPr lang="fr-CH" spc="-5" dirty="0" err="1">
                <a:latin typeface="Tahoma"/>
                <a:cs typeface="Tahoma"/>
              </a:rPr>
              <a:t>Impfen</a:t>
            </a:r>
            <a:r>
              <a:rPr lang="fr-CH" spc="-5" dirty="0">
                <a:latin typeface="Tahoma"/>
                <a:cs typeface="Tahoma"/>
              </a:rPr>
              <a:t> </a:t>
            </a:r>
            <a:r>
              <a:rPr lang="fr-CH" spc="-5" dirty="0" err="1">
                <a:latin typeface="Tahoma"/>
                <a:cs typeface="Tahoma"/>
              </a:rPr>
              <a:t>und</a:t>
            </a:r>
            <a:r>
              <a:rPr lang="fr-CH" spc="-5" dirty="0">
                <a:latin typeface="Tahoma"/>
                <a:cs typeface="Tahoma"/>
              </a:rPr>
              <a:t> </a:t>
            </a:r>
            <a:r>
              <a:rPr lang="fr-CH" spc="-5" dirty="0" err="1">
                <a:latin typeface="Tahoma"/>
                <a:cs typeface="Tahoma"/>
              </a:rPr>
              <a:t>Boostern</a:t>
            </a:r>
            <a:endParaRPr lang="fr-CH" spc="-5" dirty="0">
              <a:latin typeface="Tahoma"/>
              <a:cs typeface="Tahoma"/>
            </a:endParaRPr>
          </a:p>
          <a:p>
            <a:pPr marL="354965" marR="504190" indent="-342900">
              <a:lnSpc>
                <a:spcPct val="150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fr-CH" spc="-5" dirty="0" err="1">
                <a:latin typeface="Tahoma"/>
                <a:cs typeface="Tahoma"/>
              </a:rPr>
              <a:t>Mitarbeit</a:t>
            </a:r>
            <a:r>
              <a:rPr lang="fr-CH" spc="-5" dirty="0">
                <a:latin typeface="Tahoma"/>
                <a:cs typeface="Tahoma"/>
              </a:rPr>
              <a:t> in der </a:t>
            </a:r>
            <a:r>
              <a:rPr lang="fr-CH" spc="-5" dirty="0" err="1">
                <a:latin typeface="Tahoma"/>
                <a:cs typeface="Tahoma"/>
              </a:rPr>
              <a:t>Begleitgruppe</a:t>
            </a:r>
            <a:r>
              <a:rPr lang="fr-CH" spc="-5" dirty="0">
                <a:latin typeface="Tahoma"/>
                <a:cs typeface="Tahoma"/>
              </a:rPr>
              <a:t> «Analyse </a:t>
            </a:r>
            <a:r>
              <a:rPr lang="fr-CH" spc="-5" dirty="0" err="1">
                <a:latin typeface="Tahoma"/>
                <a:cs typeface="Tahoma"/>
              </a:rPr>
              <a:t>Massnahmen</a:t>
            </a:r>
            <a:r>
              <a:rPr lang="fr-CH" spc="-5" dirty="0">
                <a:latin typeface="Tahoma"/>
                <a:cs typeface="Tahoma"/>
              </a:rPr>
              <a:t>»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993900" y="4951466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Keine Diskriminierung der älteren Bevölkerung</a:t>
            </a:r>
            <a:endParaRPr lang="de-CH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Se confirma segunda víctima en el estado por COVID-19 – Interaccion">
            <a:extLst>
              <a:ext uri="{FF2B5EF4-FFF2-40B4-BE49-F238E27FC236}">
                <a16:creationId xmlns:a16="http://schemas.microsoft.com/office/drawing/2014/main" id="{1A3A121E-0C6F-4B74-84A3-A6165054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412536"/>
            <a:ext cx="2146300" cy="14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9B7F21-8E7A-4AB0-8949-424A8350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8870" y="4650741"/>
            <a:ext cx="1189368" cy="12192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B1E971-AEE6-4D33-B33A-5919055890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5</a:t>
            </a:fld>
            <a:endParaRPr lang="fr-CH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4A9BF29-7968-478C-BFA9-0F9BB99C036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1E1D280-57A5-4C7D-A3F2-4A0F30B93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C89BB09-707F-4921-A5FC-7ABC53402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3401DB-4770-40E8-A363-DDE88EAD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885825"/>
            <a:ext cx="5997575" cy="569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4715" marR="5080" indent="-882650">
              <a:lnSpc>
                <a:spcPct val="128400"/>
              </a:lnSpc>
              <a:spcBef>
                <a:spcPts val="100"/>
              </a:spcBef>
            </a:pPr>
            <a:r>
              <a:rPr sz="3200" dirty="0">
                <a:solidFill>
                  <a:schemeClr val="tx1"/>
                </a:solidFill>
              </a:rPr>
              <a:t>Alter </a:t>
            </a:r>
            <a:r>
              <a:rPr sz="3200" spc="-5" dirty="0">
                <a:solidFill>
                  <a:schemeClr val="tx1"/>
                </a:solidFill>
              </a:rPr>
              <a:t>in der</a:t>
            </a:r>
            <a:r>
              <a:rPr sz="3200" spc="-30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Gesellschaft</a:t>
            </a:r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7839455" y="330412"/>
            <a:ext cx="2322944" cy="134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7100" y="1495425"/>
            <a:ext cx="9372600" cy="49748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2926715" indent="-342900" defTabSz="919163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de-CH" sz="2000" spc="-5" dirty="0">
                <a:latin typeface="Tahoma"/>
                <a:cs typeface="Tahoma"/>
              </a:rPr>
              <a:t>Würde, Lebensqualität und Autonomie der älteren Menschen erhalten</a:t>
            </a:r>
          </a:p>
          <a:p>
            <a:pPr marL="12065" marR="2926715" defTabSz="919163">
              <a:lnSpc>
                <a:spcPct val="120000"/>
              </a:lnSpc>
              <a:spcBef>
                <a:spcPts val="105"/>
              </a:spcBef>
              <a:tabLst>
                <a:tab pos="355600" algn="l"/>
              </a:tabLst>
            </a:pPr>
            <a:endParaRPr lang="de-CH" sz="800" spc="-5" dirty="0">
              <a:latin typeface="Tahoma"/>
              <a:cs typeface="Tahoma"/>
            </a:endParaRPr>
          </a:p>
          <a:p>
            <a:pPr marL="354965" marR="2926715" indent="-342900" defTabSz="919163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de-CH" sz="2000" spc="-5" dirty="0">
                <a:latin typeface="Tahoma"/>
                <a:cs typeface="Tahoma"/>
              </a:rPr>
              <a:t>Seniorenräte in Kantonen (Gemeinden)  - Mitsprache bei Altersfragen wie politischen, sozialen und kulturellen Fragen</a:t>
            </a:r>
          </a:p>
          <a:p>
            <a:pPr marL="12065" marR="2926715" defTabSz="919163">
              <a:lnSpc>
                <a:spcPct val="120000"/>
              </a:lnSpc>
              <a:spcBef>
                <a:spcPts val="105"/>
              </a:spcBef>
              <a:tabLst>
                <a:tab pos="355600" algn="l"/>
              </a:tabLst>
            </a:pPr>
            <a:endParaRPr lang="de-CH" sz="800" spc="-5" dirty="0">
              <a:latin typeface="Tahoma"/>
              <a:cs typeface="Tahoma"/>
            </a:endParaRPr>
          </a:p>
          <a:p>
            <a:pPr marL="354965" marR="2926715" indent="-342900" defTabSz="919163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de-CH" sz="2000" spc="-5" dirty="0">
                <a:latin typeface="Tahoma"/>
                <a:cs typeface="Tahoma"/>
              </a:rPr>
              <a:t>Alt und Jung: gemeinsame Projekte in Schulen und Gesellschaft (Podcast)</a:t>
            </a:r>
          </a:p>
          <a:p>
            <a:pPr marL="12065" marR="2926715" defTabSz="919163">
              <a:lnSpc>
                <a:spcPct val="120000"/>
              </a:lnSpc>
              <a:spcBef>
                <a:spcPts val="105"/>
              </a:spcBef>
              <a:tabLst>
                <a:tab pos="355600" algn="l"/>
              </a:tabLst>
            </a:pPr>
            <a:endParaRPr lang="de-CH" sz="800" spc="-5" dirty="0">
              <a:latin typeface="Tahoma"/>
              <a:cs typeface="Tahoma"/>
            </a:endParaRPr>
          </a:p>
          <a:p>
            <a:pPr marL="354965" marR="2926715" indent="-342900" defTabSz="919163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de-CH" sz="2000" spc="-5" dirty="0">
                <a:latin typeface="Tahoma"/>
                <a:cs typeface="Tahoma"/>
              </a:rPr>
              <a:t>Generationen </a:t>
            </a:r>
            <a:r>
              <a:rPr lang="de-CH" sz="2000" spc="-5" dirty="0" err="1">
                <a:latin typeface="Tahoma"/>
                <a:cs typeface="Tahoma"/>
              </a:rPr>
              <a:t>beziehungen</a:t>
            </a:r>
            <a:r>
              <a:rPr lang="de-CH" sz="2000" spc="-5" dirty="0">
                <a:latin typeface="Tahoma"/>
                <a:cs typeface="Tahoma"/>
              </a:rPr>
              <a:t> fördern </a:t>
            </a:r>
            <a:r>
              <a:rPr lang="de-CH" sz="2000" spc="-5" dirty="0" err="1">
                <a:latin typeface="Tahoma"/>
                <a:cs typeface="Tahoma"/>
              </a:rPr>
              <a:t>Altersbashing</a:t>
            </a:r>
            <a:r>
              <a:rPr lang="de-CH" sz="2000" spc="-5" dirty="0">
                <a:latin typeface="Tahoma"/>
                <a:cs typeface="Tahoma"/>
              </a:rPr>
              <a:t> - Diskriminierung der älteren Bevölkerung vermeiden </a:t>
            </a:r>
          </a:p>
          <a:p>
            <a:pPr marL="354965" marR="2926715" indent="-342900" defTabSz="919163">
              <a:lnSpc>
                <a:spcPct val="12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de-CH" sz="800" spc="-5" dirty="0">
              <a:latin typeface="Tahoma"/>
              <a:cs typeface="Tahoma"/>
            </a:endParaRPr>
          </a:p>
          <a:p>
            <a:pPr marL="354965" marR="2926715" indent="-342900" defTabSz="919163">
              <a:lnSpc>
                <a:spcPct val="12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de-CH" sz="2000" spc="-5" dirty="0">
                <a:latin typeface="Tahoma"/>
                <a:cs typeface="Tahoma"/>
              </a:rPr>
              <a:t>Migration und Alter</a:t>
            </a:r>
            <a:endParaRPr lang="fr-CH" sz="2000" dirty="0">
              <a:latin typeface="Tahoma"/>
              <a:cs typeface="Tahoma"/>
            </a:endParaRPr>
          </a:p>
          <a:p>
            <a:pPr marL="926465" marR="504190" lvl="2">
              <a:spcBef>
                <a:spcPts val="805"/>
              </a:spcBef>
              <a:tabLst>
                <a:tab pos="354965" algn="l"/>
                <a:tab pos="355600" algn="l"/>
              </a:tabLst>
            </a:pPr>
            <a:endParaRPr lang="de-CH" sz="2000" b="1" spc="-5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  <a:p>
            <a:pPr marL="926465" marR="504190" lvl="2">
              <a:spcBef>
                <a:spcPts val="805"/>
              </a:spcBef>
              <a:tabLst>
                <a:tab pos="354965" algn="l"/>
                <a:tab pos="355600" algn="l"/>
              </a:tabLst>
            </a:pPr>
            <a:r>
              <a:rPr lang="de-CH"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S</a:t>
            </a:r>
            <a:r>
              <a:rPr sz="2000"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ensibilisierung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der Öffentlichkeit mit  </a:t>
            </a:r>
            <a:r>
              <a:rPr sz="2000"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Veranstaltungen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in</a:t>
            </a:r>
            <a:r>
              <a:rPr lang="de-CH"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000"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Kantonen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und</a:t>
            </a:r>
            <a:r>
              <a:rPr sz="2000" b="1" spc="-3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000"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Gemeinde</a:t>
            </a:r>
            <a:r>
              <a:rPr lang="de-CH"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n</a:t>
            </a:r>
            <a:endParaRPr sz="20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039875-5E62-45C8-A639-47A0351B2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1016" y="5519109"/>
            <a:ext cx="1189368" cy="12192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415483" y="698497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4D9F1E9-FB36-4B0E-B46A-A8E5E363D2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6</a:t>
            </a:fld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699E56-AB40-4B1F-87A7-AFA420649E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761205-A3E0-47F0-94D8-48B5BA41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0049B06-2E79-4362-ADD7-642F529F8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840BA90-BF3E-4978-B23D-AB3E6DBC6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813" y="1868980"/>
            <a:ext cx="3659187" cy="958596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275"/>
              </a:spcBef>
            </a:pPr>
            <a:r>
              <a:rPr sz="2000" spc="-5" dirty="0">
                <a:solidFill>
                  <a:srgbClr val="000000"/>
                </a:solidFill>
              </a:rPr>
              <a:t>Armut </a:t>
            </a:r>
            <a:r>
              <a:rPr sz="2000" dirty="0" err="1">
                <a:solidFill>
                  <a:srgbClr val="000000"/>
                </a:solidFill>
              </a:rPr>
              <a:t>im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Alter</a:t>
            </a:r>
            <a:br>
              <a:rPr lang="fr-CH" sz="2000" spc="-5" dirty="0">
                <a:solidFill>
                  <a:srgbClr val="000000"/>
                </a:solidFill>
              </a:rPr>
            </a:br>
            <a:r>
              <a:rPr lang="fr-CH" sz="2000" spc="-5" dirty="0">
                <a:solidFill>
                  <a:srgbClr val="000000"/>
                </a:solidFill>
              </a:rPr>
              <a:t>  </a:t>
            </a:r>
            <a:br>
              <a:rPr lang="fr-CH" sz="2000" spc="-5" dirty="0">
                <a:solidFill>
                  <a:srgbClr val="000000"/>
                </a:solidFill>
              </a:rPr>
            </a:br>
            <a:r>
              <a:rPr lang="fr-CH" sz="2000" spc="-5" dirty="0" err="1">
                <a:solidFill>
                  <a:srgbClr val="000000"/>
                </a:solidFill>
              </a:rPr>
              <a:t>Problem</a:t>
            </a:r>
            <a:r>
              <a:rPr lang="fr-CH" sz="2000" spc="-5" dirty="0">
                <a:solidFill>
                  <a:srgbClr val="000000"/>
                </a:solidFill>
              </a:rPr>
              <a:t>: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960813" y="2978212"/>
            <a:ext cx="7893684" cy="291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Tahoma"/>
                <a:cs typeface="Tahoma"/>
              </a:rPr>
              <a:t>Ein Leben lang arbeiten </a:t>
            </a:r>
            <a:r>
              <a:rPr spc="-10" dirty="0">
                <a:latin typeface="Tahoma"/>
                <a:cs typeface="Tahoma"/>
              </a:rPr>
              <a:t>und </a:t>
            </a:r>
            <a:r>
              <a:rPr spc="-5" dirty="0">
                <a:latin typeface="Tahoma"/>
                <a:cs typeface="Tahoma"/>
              </a:rPr>
              <a:t>dann im Rentenalter </a:t>
            </a:r>
            <a:r>
              <a:rPr spc="-10" dirty="0">
                <a:latin typeface="Tahoma"/>
                <a:cs typeface="Tahoma"/>
              </a:rPr>
              <a:t>finanziell </a:t>
            </a:r>
            <a:r>
              <a:rPr spc="-5" dirty="0">
                <a:latin typeface="Tahoma"/>
                <a:cs typeface="Tahoma"/>
              </a:rPr>
              <a:t>trotzdem </a:t>
            </a:r>
            <a:r>
              <a:rPr spc="-10" dirty="0">
                <a:latin typeface="Tahoma"/>
                <a:cs typeface="Tahoma"/>
              </a:rPr>
              <a:t>nicht  über </a:t>
            </a:r>
            <a:r>
              <a:rPr spc="-5" dirty="0">
                <a:latin typeface="Tahoma"/>
                <a:cs typeface="Tahoma"/>
              </a:rPr>
              <a:t>die Runden</a:t>
            </a:r>
            <a:r>
              <a:rPr spc="7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kommen?</a:t>
            </a:r>
            <a:endParaRPr dirty="0">
              <a:latin typeface="Tahoma"/>
              <a:cs typeface="Tahoma"/>
            </a:endParaRPr>
          </a:p>
          <a:p>
            <a:pPr marL="29908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latin typeface="Tahoma"/>
                <a:cs typeface="Tahoma"/>
              </a:rPr>
              <a:t>In der </a:t>
            </a:r>
            <a:r>
              <a:rPr spc="-5" dirty="0">
                <a:latin typeface="Tahoma"/>
                <a:cs typeface="Tahoma"/>
              </a:rPr>
              <a:t>reichen </a:t>
            </a:r>
            <a:r>
              <a:rPr spc="-10" dirty="0">
                <a:latin typeface="Tahoma"/>
                <a:cs typeface="Tahoma"/>
              </a:rPr>
              <a:t>Schweiz </a:t>
            </a:r>
            <a:r>
              <a:rPr spc="-5" dirty="0">
                <a:latin typeface="Tahoma"/>
                <a:cs typeface="Tahoma"/>
              </a:rPr>
              <a:t>gehört dies leider zum</a:t>
            </a:r>
            <a:r>
              <a:rPr spc="24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Alltag.</a:t>
            </a:r>
            <a:endParaRPr dirty="0">
              <a:latin typeface="Tahoma"/>
              <a:cs typeface="Tahoma"/>
            </a:endParaRPr>
          </a:p>
          <a:p>
            <a:pPr marL="299085" marR="290830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Tahoma"/>
                <a:cs typeface="Tahoma"/>
              </a:rPr>
              <a:t>Gemäss Erhebungen beziehen rund </a:t>
            </a:r>
            <a:r>
              <a:rPr dirty="0">
                <a:latin typeface="Tahoma"/>
                <a:cs typeface="Tahoma"/>
              </a:rPr>
              <a:t>200 000 </a:t>
            </a:r>
            <a:r>
              <a:rPr spc="-5" dirty="0">
                <a:latin typeface="Tahoma"/>
                <a:cs typeface="Tahoma"/>
              </a:rPr>
              <a:t>Rentnerinnen </a:t>
            </a:r>
            <a:r>
              <a:rPr spc="-10" dirty="0">
                <a:latin typeface="Tahoma"/>
                <a:cs typeface="Tahoma"/>
              </a:rPr>
              <a:t>und </a:t>
            </a:r>
            <a:r>
              <a:rPr spc="-5" dirty="0">
                <a:latin typeface="Tahoma"/>
                <a:cs typeface="Tahoma"/>
              </a:rPr>
              <a:t>Rentner  Ergänzungsleistungen (EL) </a:t>
            </a:r>
            <a:r>
              <a:rPr spc="-10" dirty="0">
                <a:latin typeface="Tahoma"/>
                <a:cs typeface="Tahoma"/>
              </a:rPr>
              <a:t>dies entspricht etwa </a:t>
            </a:r>
            <a:r>
              <a:rPr dirty="0">
                <a:latin typeface="Tahoma"/>
                <a:cs typeface="Tahoma"/>
              </a:rPr>
              <a:t>12% </a:t>
            </a:r>
            <a:r>
              <a:rPr spc="-10" dirty="0">
                <a:latin typeface="Tahoma"/>
                <a:cs typeface="Tahoma"/>
              </a:rPr>
              <a:t>aller</a:t>
            </a:r>
            <a:r>
              <a:rPr spc="30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Rentner.</a:t>
            </a:r>
            <a:endParaRPr dirty="0">
              <a:latin typeface="Tahoma"/>
              <a:cs typeface="Tahoma"/>
            </a:endParaRPr>
          </a:p>
          <a:p>
            <a:pPr marL="299085" indent="-287020">
              <a:lnSpc>
                <a:spcPct val="12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Tahoma"/>
                <a:cs typeface="Tahoma"/>
              </a:rPr>
              <a:t>Diese Zahl wird in </a:t>
            </a:r>
            <a:r>
              <a:rPr dirty="0">
                <a:latin typeface="Tahoma"/>
                <a:cs typeface="Tahoma"/>
              </a:rPr>
              <a:t>den </a:t>
            </a:r>
            <a:r>
              <a:rPr spc="-10" dirty="0">
                <a:latin typeface="Tahoma"/>
                <a:cs typeface="Tahoma"/>
              </a:rPr>
              <a:t>nächsten </a:t>
            </a:r>
            <a:r>
              <a:rPr spc="-5" dirty="0">
                <a:latin typeface="Tahoma"/>
                <a:cs typeface="Tahoma"/>
              </a:rPr>
              <a:t>Jahren</a:t>
            </a:r>
            <a:r>
              <a:rPr spc="19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steigen!</a:t>
            </a:r>
            <a:endParaRPr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ahoma"/>
              <a:cs typeface="Tahoma"/>
            </a:endParaRPr>
          </a:p>
          <a:p>
            <a:pPr marL="1569720">
              <a:lnSpc>
                <a:spcPct val="100000"/>
              </a:lnSpc>
            </a:pP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Unser Rentensystem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muss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verbessert</a:t>
            </a:r>
            <a:r>
              <a:rPr sz="2000" b="1" spc="2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werden!</a:t>
            </a:r>
            <a:endParaRPr sz="20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69964" y="713232"/>
            <a:ext cx="3168395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AF96F0-7BB1-4003-8F10-29DAD224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70616" y="5283128"/>
            <a:ext cx="1189368" cy="12192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8E14314-F181-41D1-B24E-9F61FB13D29D}"/>
              </a:ext>
            </a:extLst>
          </p:cNvPr>
          <p:cNvSpPr txBox="1"/>
          <p:nvPr/>
        </p:nvSpPr>
        <p:spPr>
          <a:xfrm>
            <a:off x="1003300" y="11906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Soziale</a:t>
            </a:r>
            <a:r>
              <a:rPr lang="fr-C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H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Sicherheit</a:t>
            </a:r>
            <a:endParaRPr lang="fr-C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9C9EDB-F477-486D-8860-A9880E03B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7</a:t>
            </a:fld>
            <a:endParaRPr lang="fr-CH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3CCB4D8-5BF5-454D-B198-BF409380D12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04E3FF7-A8E6-4112-AEE4-9E08378F5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22DE6C-62FE-4534-9DC7-5105566E3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DBE9C2E-C364-4A48-9DDE-548B0C20E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1020829"/>
            <a:ext cx="36658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</a:rPr>
              <a:t>Soziale</a:t>
            </a:r>
            <a:r>
              <a:rPr sz="3200" spc="-85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Sicherheit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6466" y="1837091"/>
            <a:ext cx="8172693" cy="4511107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pc="-5" dirty="0">
                <a:latin typeface="Tahoma"/>
                <a:cs typeface="Tahoma"/>
              </a:rPr>
              <a:t>Revision</a:t>
            </a:r>
            <a:r>
              <a:rPr spc="-3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Rentensystem:</a:t>
            </a:r>
            <a:endParaRPr dirty="0">
              <a:latin typeface="Tahoma"/>
              <a:cs typeface="Tahoma"/>
            </a:endParaRPr>
          </a:p>
          <a:p>
            <a:pPr marL="342900" lvl="1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</a:pPr>
            <a:r>
              <a:rPr lang="de-CH" spc="-5" dirty="0">
                <a:latin typeface="Tahoma"/>
                <a:cs typeface="Tahoma"/>
              </a:rPr>
              <a:t>AHV - Revision</a:t>
            </a:r>
            <a:endParaRPr dirty="0">
              <a:latin typeface="Tahoma"/>
              <a:cs typeface="Tahoma"/>
            </a:endParaRPr>
          </a:p>
          <a:p>
            <a:pPr marL="342900" lvl="1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</a:pPr>
            <a:r>
              <a:rPr spc="-5" dirty="0">
                <a:latin typeface="Tahoma"/>
                <a:cs typeface="Tahoma"/>
              </a:rPr>
              <a:t>BVG</a:t>
            </a:r>
            <a:endParaRPr dirty="0">
              <a:latin typeface="Tahoma"/>
              <a:cs typeface="Tahoma"/>
            </a:endParaRPr>
          </a:p>
          <a:p>
            <a:pPr marL="3429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</a:pPr>
            <a:r>
              <a:rPr dirty="0">
                <a:latin typeface="Tahoma"/>
                <a:cs typeface="Tahoma"/>
              </a:rPr>
              <a:t>3.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Säule</a:t>
            </a:r>
            <a:endParaRPr dirty="0">
              <a:latin typeface="Tahoma"/>
              <a:cs typeface="Tahoma"/>
            </a:endParaRPr>
          </a:p>
          <a:p>
            <a:pPr marL="355600" marR="35433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pc="-5" dirty="0">
                <a:latin typeface="Tahoma"/>
                <a:cs typeface="Tahoma"/>
              </a:rPr>
              <a:t>Überbrückungsrente </a:t>
            </a:r>
            <a:r>
              <a:rPr dirty="0">
                <a:latin typeface="Tahoma"/>
                <a:cs typeface="Tahoma"/>
              </a:rPr>
              <a:t>– </a:t>
            </a:r>
            <a:r>
              <a:rPr lang="fr-CH" spc="-5" dirty="0" err="1">
                <a:latin typeface="Tahoma"/>
                <a:cs typeface="Tahoma"/>
              </a:rPr>
              <a:t>Umsetzung</a:t>
            </a:r>
            <a:r>
              <a:rPr lang="fr-CH" spc="-5" dirty="0">
                <a:latin typeface="Tahoma"/>
                <a:cs typeface="Tahoma"/>
              </a:rPr>
              <a:t> </a:t>
            </a:r>
            <a:r>
              <a:rPr lang="fr-CH" spc="-5" dirty="0" err="1">
                <a:latin typeface="Tahoma"/>
                <a:cs typeface="Tahoma"/>
              </a:rPr>
              <a:t>und</a:t>
            </a:r>
            <a:r>
              <a:rPr lang="fr-CH" spc="-5" dirty="0">
                <a:latin typeface="Tahoma"/>
                <a:cs typeface="Tahoma"/>
              </a:rPr>
              <a:t> </a:t>
            </a:r>
            <a:r>
              <a:rPr lang="fr-CH" spc="-5" dirty="0" err="1">
                <a:latin typeface="Tahoma"/>
                <a:cs typeface="Tahoma"/>
              </a:rPr>
              <a:t>Erfolg</a:t>
            </a:r>
            <a:endParaRPr dirty="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pc="-5" dirty="0">
                <a:latin typeface="Tahoma"/>
                <a:cs typeface="Tahoma"/>
              </a:rPr>
              <a:t>EL-Revision </a:t>
            </a:r>
            <a:r>
              <a:rPr dirty="0">
                <a:latin typeface="Tahoma"/>
                <a:cs typeface="Tahoma"/>
              </a:rPr>
              <a:t>– </a:t>
            </a:r>
            <a:r>
              <a:rPr spc="-5" dirty="0">
                <a:latin typeface="Tahoma"/>
                <a:cs typeface="Tahoma"/>
              </a:rPr>
              <a:t>Erhöhung </a:t>
            </a:r>
            <a:r>
              <a:rPr spc="-10" dirty="0">
                <a:latin typeface="Tahoma"/>
                <a:cs typeface="Tahoma"/>
              </a:rPr>
              <a:t>EL </a:t>
            </a:r>
            <a:r>
              <a:rPr spc="-5" dirty="0">
                <a:latin typeface="Tahoma"/>
                <a:cs typeface="Tahoma"/>
              </a:rPr>
              <a:t>bei betreutem und  begleitetem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Wohnen</a:t>
            </a:r>
          </a:p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pc="-5" dirty="0">
                <a:latin typeface="Tahoma"/>
                <a:cs typeface="Tahoma"/>
              </a:rPr>
              <a:t>EL-Revision </a:t>
            </a:r>
            <a:r>
              <a:rPr dirty="0">
                <a:latin typeface="Tahoma"/>
                <a:cs typeface="Tahoma"/>
              </a:rPr>
              <a:t>– </a:t>
            </a:r>
            <a:r>
              <a:rPr spc="-5" dirty="0">
                <a:latin typeface="Tahoma"/>
                <a:cs typeface="Tahoma"/>
              </a:rPr>
              <a:t>Umsetzung in den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-5" dirty="0" err="1">
                <a:latin typeface="Tahoma"/>
                <a:cs typeface="Tahoma"/>
              </a:rPr>
              <a:t>Kantonen</a:t>
            </a:r>
            <a:r>
              <a:rPr spc="-5" dirty="0">
                <a:latin typeface="Tahoma"/>
                <a:cs typeface="Tahoma"/>
              </a:rPr>
              <a:t>?</a:t>
            </a:r>
            <a:endParaRPr lang="fr-CH" spc="-5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fr-CH" spc="-5" dirty="0" err="1">
                <a:latin typeface="Tahoma"/>
                <a:cs typeface="Tahoma"/>
              </a:rPr>
              <a:t>Gerechte</a:t>
            </a:r>
            <a:r>
              <a:rPr lang="fr-CH" spc="-5" dirty="0">
                <a:latin typeface="Tahoma"/>
                <a:cs typeface="Tahoma"/>
              </a:rPr>
              <a:t> </a:t>
            </a:r>
            <a:r>
              <a:rPr lang="fr-CH" spc="-5" dirty="0" err="1">
                <a:latin typeface="Tahoma"/>
                <a:cs typeface="Tahoma"/>
              </a:rPr>
              <a:t>Finanzierung</a:t>
            </a:r>
            <a:r>
              <a:rPr lang="fr-CH" spc="-5" dirty="0">
                <a:latin typeface="Tahoma"/>
                <a:cs typeface="Tahoma"/>
              </a:rPr>
              <a:t> der </a:t>
            </a:r>
            <a:r>
              <a:rPr lang="fr-CH" spc="-5" dirty="0" err="1">
                <a:latin typeface="Tahoma"/>
                <a:cs typeface="Tahoma"/>
              </a:rPr>
              <a:t>Betreuung</a:t>
            </a:r>
            <a:r>
              <a:rPr lang="fr-CH" spc="-5" dirty="0">
                <a:latin typeface="Tahoma"/>
                <a:cs typeface="Tahoma"/>
              </a:rPr>
              <a:t> - </a:t>
            </a:r>
            <a:r>
              <a:rPr lang="fr-CH" spc="-5" dirty="0" err="1">
                <a:latin typeface="Tahoma"/>
                <a:cs typeface="Tahoma"/>
              </a:rPr>
              <a:t>Lösungen</a:t>
            </a:r>
            <a:endParaRPr lang="de-CH" spc="-5" dirty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spcBef>
                <a:spcPts val="805"/>
              </a:spcBef>
              <a:tabLst>
                <a:tab pos="354965" algn="l"/>
                <a:tab pos="356235" algn="l"/>
              </a:tabLst>
            </a:pPr>
            <a:endParaRPr lang="fr-CH" b="1" spc="-5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spcBef>
                <a:spcPts val="805"/>
              </a:spcBef>
              <a:tabLst>
                <a:tab pos="354965" algn="l"/>
                <a:tab pos="356235" algn="l"/>
              </a:tabLst>
            </a:pPr>
            <a:endParaRPr lang="fr-CH" b="1" spc="-5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 marR="437515" indent="88265">
              <a:lnSpc>
                <a:spcPct val="105500"/>
              </a:lnSpc>
              <a:spcBef>
                <a:spcPts val="1280"/>
              </a:spcBef>
            </a:pPr>
            <a:r>
              <a:rPr lang="fr-CH" b="1" spc="-5" dirty="0">
                <a:solidFill>
                  <a:srgbClr val="FF0000"/>
                </a:solidFill>
                <a:latin typeface="Tahoma"/>
                <a:cs typeface="Tahoma"/>
              </a:rPr>
              <a:t>		</a:t>
            </a:r>
            <a:r>
              <a:rPr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Eigene</a:t>
            </a:r>
            <a:r>
              <a:rPr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Vorstellungen für ein faires </a:t>
            </a:r>
            <a:r>
              <a:rPr b="1" spc="-5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Rentensystem</a:t>
            </a:r>
            <a:r>
              <a:rPr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 </a:t>
            </a:r>
            <a:r>
              <a:rPr lang="fr-CH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		</a:t>
            </a:r>
            <a:r>
              <a:rPr b="1" spc="-10" dirty="0" err="1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entwickeln</a:t>
            </a:r>
            <a:r>
              <a:rPr b="1" spc="-1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– </a:t>
            </a:r>
            <a:r>
              <a:rPr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Parl. Einflussnahme betreffend</a:t>
            </a:r>
            <a:r>
              <a:rPr b="1" spc="50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EL</a:t>
            </a:r>
            <a:endParaRPr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42859" y="519684"/>
            <a:ext cx="2196083" cy="146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1984F1-0A26-47F3-8945-590010A3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45255" y="5384911"/>
            <a:ext cx="1189368" cy="1219200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17444A0-9087-4F07-9313-C1B4F326F6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8</a:t>
            </a:fld>
            <a:endParaRPr lang="fr-CH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F3D88A-CF08-44F3-B615-BE40FA15DD4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C7A97D-7192-4D11-876F-29E2C2FA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4597950-8099-4EF8-89CD-D6E711B02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B840BDA-C0C7-44DF-B0F3-26AC5B6C0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180" y="2029762"/>
            <a:ext cx="8483040" cy="2737288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45"/>
              </a:spcBef>
              <a:tabLst>
                <a:tab pos="299085" algn="l"/>
                <a:tab pos="299720" algn="l"/>
              </a:tabLst>
            </a:pPr>
            <a:r>
              <a:rPr sz="2400" b="1" dirty="0">
                <a:latin typeface="Tahoma"/>
                <a:cs typeface="Tahoma"/>
              </a:rPr>
              <a:t>Neue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 err="1">
                <a:latin typeface="Tahoma"/>
                <a:cs typeface="Tahoma"/>
              </a:rPr>
              <a:t>Pflegefinanzierung</a:t>
            </a:r>
            <a:r>
              <a:rPr lang="fr-CH" sz="800" b="1" spc="-5" dirty="0">
                <a:latin typeface="Tahoma"/>
                <a:cs typeface="Tahoma"/>
              </a:rPr>
              <a:t>    </a:t>
            </a:r>
            <a:br>
              <a:rPr lang="fr-CH" sz="800" b="1" spc="-5" dirty="0">
                <a:latin typeface="Tahoma"/>
                <a:cs typeface="Tahoma"/>
              </a:rPr>
            </a:br>
            <a:r>
              <a:rPr lang="fr-CH" sz="800" b="1" spc="-5" dirty="0">
                <a:latin typeface="Tahoma"/>
                <a:cs typeface="Tahoma"/>
              </a:rPr>
              <a:t>    </a:t>
            </a:r>
            <a:endParaRPr sz="2400" dirty="0">
              <a:latin typeface="Tahoma"/>
              <a:cs typeface="Tahoma"/>
            </a:endParaRPr>
          </a:p>
          <a:p>
            <a:pPr marL="361950" lvl="1" indent="-285750">
              <a:lnSpc>
                <a:spcPct val="100000"/>
              </a:lnSpc>
              <a:spcBef>
                <a:spcPts val="705"/>
              </a:spcBef>
              <a:buFont typeface="Arial"/>
              <a:buChar char="•"/>
            </a:pPr>
            <a:r>
              <a:rPr sz="1800" spc="-5" dirty="0">
                <a:latin typeface="Tahoma"/>
                <a:cs typeface="Tahoma"/>
              </a:rPr>
              <a:t>Uneinheitliche Umsetzung in den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Kantonen</a:t>
            </a:r>
            <a:endParaRPr sz="1800" dirty="0">
              <a:latin typeface="Tahoma"/>
              <a:cs typeface="Tahoma"/>
            </a:endParaRPr>
          </a:p>
          <a:p>
            <a:pPr marL="361950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•"/>
            </a:pPr>
            <a:r>
              <a:rPr sz="1800" spc="-5" dirty="0">
                <a:latin typeface="Tahoma"/>
                <a:cs typeface="Tahoma"/>
              </a:rPr>
              <a:t>Restfinanzierung ambulant und stationär nicht</a:t>
            </a:r>
            <a:r>
              <a:rPr sz="1800" spc="-10" dirty="0">
                <a:latin typeface="Tahoma"/>
                <a:cs typeface="Tahoma"/>
              </a:rPr>
              <a:t> geregelt</a:t>
            </a:r>
            <a:endParaRPr sz="1800" dirty="0">
              <a:latin typeface="Tahoma"/>
              <a:cs typeface="Tahoma"/>
            </a:endParaRPr>
          </a:p>
          <a:p>
            <a:pPr marL="361950" marR="383540" lvl="1" indent="-285750">
              <a:lnSpc>
                <a:spcPct val="100000"/>
              </a:lnSpc>
              <a:spcBef>
                <a:spcPts val="700"/>
              </a:spcBef>
              <a:buFont typeface="Arial"/>
              <a:buChar char="•"/>
            </a:pPr>
            <a:r>
              <a:rPr sz="1800" dirty="0">
                <a:latin typeface="Tahoma"/>
                <a:cs typeface="Tahoma"/>
              </a:rPr>
              <a:t>OKP – </a:t>
            </a:r>
            <a:r>
              <a:rPr sz="1800" spc="-5" dirty="0">
                <a:latin typeface="Tahoma"/>
                <a:cs typeface="Tahoma"/>
              </a:rPr>
              <a:t>Beiträge ambulant und stationär </a:t>
            </a:r>
            <a:r>
              <a:rPr sz="1800" dirty="0">
                <a:latin typeface="Tahoma"/>
                <a:cs typeface="Tahoma"/>
              </a:rPr>
              <a:t>an </a:t>
            </a:r>
            <a:r>
              <a:rPr sz="1800" spc="-5" dirty="0">
                <a:latin typeface="Tahoma"/>
                <a:cs typeface="Tahoma"/>
              </a:rPr>
              <a:t>Teuerung  anpassen</a:t>
            </a:r>
            <a:endParaRPr sz="1800" dirty="0">
              <a:latin typeface="Tahoma"/>
              <a:cs typeface="Tahoma"/>
            </a:endParaRPr>
          </a:p>
          <a:p>
            <a:pPr marL="361950" lvl="1" indent="-285750">
              <a:lnSpc>
                <a:spcPct val="100000"/>
              </a:lnSpc>
              <a:spcBef>
                <a:spcPts val="705"/>
              </a:spcBef>
              <a:buFont typeface="Arial"/>
              <a:buChar char="•"/>
            </a:pPr>
            <a:r>
              <a:rPr sz="1800" dirty="0">
                <a:latin typeface="Tahoma"/>
                <a:cs typeface="Tahoma"/>
              </a:rPr>
              <a:t>OKP – </a:t>
            </a:r>
            <a:r>
              <a:rPr sz="1800" spc="-5" dirty="0">
                <a:latin typeface="Tahoma"/>
                <a:cs typeface="Tahoma"/>
              </a:rPr>
              <a:t>Beiträge Demenz- und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Palliativpflege</a:t>
            </a:r>
            <a:endParaRPr sz="1800" dirty="0">
              <a:latin typeface="Tahoma"/>
              <a:cs typeface="Tahoma"/>
            </a:endParaRPr>
          </a:p>
          <a:p>
            <a:pPr marL="361950" marR="183515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•"/>
            </a:pPr>
            <a:r>
              <a:rPr sz="1800" spc="-5" dirty="0">
                <a:latin typeface="Tahoma"/>
                <a:cs typeface="Tahoma"/>
              </a:rPr>
              <a:t>Akut- und Übergangspflege bewährt sich in der </a:t>
            </a:r>
            <a:r>
              <a:rPr sz="1800" dirty="0">
                <a:latin typeface="Tahoma"/>
                <a:cs typeface="Tahoma"/>
              </a:rPr>
              <a:t>Praxis </a:t>
            </a:r>
            <a:r>
              <a:rPr sz="1800" spc="-5" dirty="0" err="1">
                <a:latin typeface="Tahoma"/>
                <a:cs typeface="Tahoma"/>
              </a:rPr>
              <a:t>nicht</a:t>
            </a:r>
            <a:r>
              <a:rPr lang="de-DE" sz="1800" spc="-5" dirty="0">
                <a:latin typeface="Tahoma"/>
                <a:cs typeface="Tahoma"/>
              </a:rPr>
              <a:t>, darf nicht abgeschafft, sondern reformiert werden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5180" y="1315575"/>
            <a:ext cx="31747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chemeClr val="tx1"/>
                </a:solidFill>
              </a:rPr>
              <a:t>G</a:t>
            </a:r>
            <a:r>
              <a:rPr sz="3200" spc="-20" dirty="0">
                <a:solidFill>
                  <a:schemeClr val="tx1"/>
                </a:solidFill>
              </a:rPr>
              <a:t>es</a:t>
            </a:r>
            <a:r>
              <a:rPr sz="3200" spc="-10" dirty="0">
                <a:solidFill>
                  <a:schemeClr val="tx1"/>
                </a:solidFill>
              </a:rPr>
              <a:t>un</a:t>
            </a:r>
            <a:r>
              <a:rPr sz="3200" spc="-5" dirty="0">
                <a:solidFill>
                  <a:schemeClr val="tx1"/>
                </a:solidFill>
              </a:rPr>
              <a:t>d</a:t>
            </a:r>
            <a:r>
              <a:rPr sz="3200" spc="-10" dirty="0">
                <a:solidFill>
                  <a:schemeClr val="tx1"/>
                </a:solidFill>
              </a:rPr>
              <a:t>h</a:t>
            </a:r>
            <a:r>
              <a:rPr sz="3200" spc="10" dirty="0">
                <a:solidFill>
                  <a:schemeClr val="tx1"/>
                </a:solidFill>
              </a:rPr>
              <a:t>e</a:t>
            </a:r>
            <a:r>
              <a:rPr sz="3200" spc="-10" dirty="0">
                <a:solidFill>
                  <a:schemeClr val="tx1"/>
                </a:solidFill>
              </a:rPr>
              <a:t>i</a:t>
            </a:r>
            <a:r>
              <a:rPr sz="3200" spc="-5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" name="object 6"/>
          <p:cNvSpPr/>
          <p:nvPr/>
        </p:nvSpPr>
        <p:spPr>
          <a:xfrm>
            <a:off x="7779684" y="528584"/>
            <a:ext cx="1808536" cy="14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6018" y="5284803"/>
            <a:ext cx="722936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Mitarbeit in der Platform „neue Pflegefinanzierung“  </a:t>
            </a:r>
            <a:r>
              <a:rPr lang="fr-CH"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 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des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BAG</a:t>
            </a:r>
            <a:endParaRPr sz="20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657607-ED2D-4B99-A673-3E0424605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88817" y="4989391"/>
            <a:ext cx="1189368" cy="121920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E84F133-175F-4A06-9A15-FFE310DBAA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9</a:t>
            </a:fld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C6950D9-4E7B-442B-8CDE-CA36DBC47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914673A-B282-4BEC-BE45-8B36C4E9B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B1C0C89-84A1-425F-BFA2-582D8A223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0BFA9D-17A9-4513-A2F7-3188C98D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842</Words>
  <Application>Microsoft Office PowerPoint</Application>
  <PresentationFormat>Personnalisé</PresentationFormat>
  <Paragraphs>196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Tahoma</vt:lpstr>
      <vt:lpstr>Office Theme</vt:lpstr>
      <vt:lpstr>Présentation PowerPoint</vt:lpstr>
      <vt:lpstr>Alterspolitische  Agenda 2022</vt:lpstr>
      <vt:lpstr>Alterspolitische  Agenda 2020/2021/2022</vt:lpstr>
      <vt:lpstr>Rückblick 2020/2021 – was hat sich erledigt ?          – was wurde erreicht ?</vt:lpstr>
      <vt:lpstr>Covid-19  Pandemie - Omikron</vt:lpstr>
      <vt:lpstr>Alter in der Gesellschaft</vt:lpstr>
      <vt:lpstr>Armut im Alter    Problem:</vt:lpstr>
      <vt:lpstr>Soziale Sicherheit</vt:lpstr>
      <vt:lpstr>Gesundheit</vt:lpstr>
      <vt:lpstr>Gesundheit</vt:lpstr>
      <vt:lpstr>Présentation PowerPoint</vt:lpstr>
      <vt:lpstr>Gesundheit</vt:lpstr>
      <vt:lpstr>Initiative des SVS für ein eidgenössisches  Gesundheitsgesetz</vt:lpstr>
      <vt:lpstr>Wirtschaft und Steuern</vt:lpstr>
      <vt:lpstr>Mobilität und Wohnen</vt:lpstr>
      <vt:lpstr>Information und Kommunikationstechnologie</vt:lpstr>
      <vt:lpstr>Was wollen wir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Alterspolitische Agenda 2020.odp</dc:title>
  <dc:creator>User</dc:creator>
  <cp:lastModifiedBy>Roland GRUNDER</cp:lastModifiedBy>
  <cp:revision>81</cp:revision>
  <cp:lastPrinted>2021-10-19T22:34:01Z</cp:lastPrinted>
  <dcterms:created xsi:type="dcterms:W3CDTF">2020-01-08T23:53:24Z</dcterms:created>
  <dcterms:modified xsi:type="dcterms:W3CDTF">2022-03-10T13:10:40Z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2020-01-04T00:00:00Z</vt:filetime>
  </property>
  <property fmtid="{D5CDD505-2E9C-101B-9397-08002B2CF9AE}" pid="3" name="LastSaved">
    <vt:filetime>2020-01-08T00:00:00Z</vt:filetime>
  </property>
</Properties>
</file>